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ebas Neue Cyrillic" charset="1" panose="02000506000000020004"/>
      <p:regular r:id="rId19"/>
    </p:embeddedFont>
    <p:embeddedFont>
      <p:font typeface="Agrandir" charset="1" panose="00000500000000000000"/>
      <p:regular r:id="rId20"/>
    </p:embeddedFont>
    <p:embeddedFont>
      <p:font typeface="Open Sans" charset="1" panose="00000000000000000000"/>
      <p:regular r:id="rId21"/>
    </p:embeddedFont>
    <p:embeddedFont>
      <p:font typeface="Open Sans Bold" charset="1" panose="00000000000000000000"/>
      <p:regular r:id="rId22"/>
    </p:embeddedFont>
    <p:embeddedFont>
      <p:font typeface="Open Sans Bold Italics" charset="1" panose="00000000000000000000"/>
      <p:regular r:id="rId23"/>
    </p:embeddedFont>
    <p:embeddedFont>
      <p:font typeface="Open Sauce"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jpeg" Type="http://schemas.openxmlformats.org/officeDocument/2006/relationships/image"/><Relationship Id="rId4" Target="../media/VAGY_hsKLEo.mp4" Type="http://schemas.openxmlformats.org/officeDocument/2006/relationships/video"/><Relationship Id="rId5" Target="../media/VAGY_hsKLEo.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 Id="rId4" Target="https://www.sciencedirect.com/journal/computers-in-biology-and-medicine"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TextBox 6" id="6"/>
          <p:cNvSpPr txBox="true"/>
          <p:nvPr/>
        </p:nvSpPr>
        <p:spPr>
          <a:xfrm rot="0">
            <a:off x="12997756" y="7393585"/>
            <a:ext cx="7494388" cy="2336167"/>
          </a:xfrm>
          <a:prstGeom prst="rect">
            <a:avLst/>
          </a:prstGeom>
        </p:spPr>
        <p:txBody>
          <a:bodyPr anchor="t" rtlCol="false" tIns="0" lIns="0" bIns="0" rIns="0">
            <a:spAutoFit/>
          </a:bodyPr>
          <a:lstStyle/>
          <a:p>
            <a:pPr algn="l">
              <a:lnSpc>
                <a:spcPts val="6159"/>
              </a:lnSpc>
            </a:pPr>
            <a:r>
              <a:rPr lang="en-US" sz="4399">
                <a:solidFill>
                  <a:srgbClr val="FFFFFF">
                    <a:alpha val="60000"/>
                  </a:srgbClr>
                </a:solidFill>
                <a:latin typeface="Bebas Neue Cyrillic"/>
                <a:ea typeface="Bebas Neue Cyrillic"/>
                <a:cs typeface="Bebas Neue Cyrillic"/>
                <a:sym typeface="Bebas Neue Cyrillic"/>
              </a:rPr>
              <a:t>NAME: DHANUSH S</a:t>
            </a:r>
          </a:p>
          <a:p>
            <a:pPr algn="l">
              <a:lnSpc>
                <a:spcPts val="6159"/>
              </a:lnSpc>
            </a:pPr>
            <a:r>
              <a:rPr lang="en-US" sz="4399">
                <a:solidFill>
                  <a:srgbClr val="FFFFFF">
                    <a:alpha val="60000"/>
                  </a:srgbClr>
                </a:solidFill>
                <a:latin typeface="Bebas Neue Cyrillic"/>
                <a:ea typeface="Bebas Neue Cyrillic"/>
                <a:cs typeface="Bebas Neue Cyrillic"/>
                <a:sym typeface="Bebas Neue Cyrillic"/>
              </a:rPr>
              <a:t>ROLE: AI/ML INTERN</a:t>
            </a:r>
          </a:p>
          <a:p>
            <a:pPr algn="l">
              <a:lnSpc>
                <a:spcPts val="6159"/>
              </a:lnSpc>
              <a:spcBef>
                <a:spcPct val="0"/>
              </a:spcBef>
            </a:pPr>
          </a:p>
        </p:txBody>
      </p:sp>
      <p:sp>
        <p:nvSpPr>
          <p:cNvPr name="TextBox 7" id="7"/>
          <p:cNvSpPr txBox="true"/>
          <p:nvPr/>
        </p:nvSpPr>
        <p:spPr>
          <a:xfrm rot="0">
            <a:off x="901826" y="3370135"/>
            <a:ext cx="14988777" cy="2768054"/>
          </a:xfrm>
          <a:prstGeom prst="rect">
            <a:avLst/>
          </a:prstGeom>
        </p:spPr>
        <p:txBody>
          <a:bodyPr anchor="t" rtlCol="false" tIns="0" lIns="0" bIns="0" rIns="0">
            <a:spAutoFit/>
          </a:bodyPr>
          <a:lstStyle/>
          <a:p>
            <a:pPr algn="l">
              <a:lnSpc>
                <a:spcPts val="8500"/>
              </a:lnSpc>
            </a:pPr>
            <a:r>
              <a:rPr lang="en-US" sz="6071">
                <a:solidFill>
                  <a:srgbClr val="FFFFFF">
                    <a:alpha val="87843"/>
                  </a:srgbClr>
                </a:solidFill>
                <a:latin typeface="Bebas Neue Cyrillic"/>
                <a:ea typeface="Bebas Neue Cyrillic"/>
                <a:cs typeface="Bebas Neue Cyrillic"/>
                <a:sym typeface="Bebas Neue Cyrillic"/>
              </a:rPr>
              <a:t>TumorTrace</a:t>
            </a:r>
          </a:p>
          <a:p>
            <a:pPr algn="l">
              <a:lnSpc>
                <a:spcPts val="13959"/>
              </a:lnSpc>
              <a:spcBef>
                <a:spcPct val="0"/>
              </a:spcBef>
            </a:pPr>
          </a:p>
        </p:txBody>
      </p:sp>
      <p:sp>
        <p:nvSpPr>
          <p:cNvPr name="TextBox 8" id="8"/>
          <p:cNvSpPr txBox="true"/>
          <p:nvPr/>
        </p:nvSpPr>
        <p:spPr>
          <a:xfrm rot="0">
            <a:off x="901826" y="4255203"/>
            <a:ext cx="16368794" cy="1586093"/>
          </a:xfrm>
          <a:prstGeom prst="rect">
            <a:avLst/>
          </a:prstGeom>
        </p:spPr>
        <p:txBody>
          <a:bodyPr anchor="t" rtlCol="false" tIns="0" lIns="0" bIns="0" rIns="0">
            <a:spAutoFit/>
          </a:bodyPr>
          <a:lstStyle/>
          <a:p>
            <a:pPr algn="l">
              <a:lnSpc>
                <a:spcPts val="12852"/>
              </a:lnSpc>
              <a:spcBef>
                <a:spcPct val="0"/>
              </a:spcBef>
            </a:pPr>
            <a:r>
              <a:rPr lang="en-US" sz="9180">
                <a:solidFill>
                  <a:srgbClr val="C101FB"/>
                </a:solidFill>
                <a:latin typeface="Bebas Neue Cyrillic"/>
                <a:ea typeface="Bebas Neue Cyrillic"/>
                <a:cs typeface="Bebas Neue Cyrillic"/>
                <a:sym typeface="Bebas Neue Cyrillic"/>
              </a:rPr>
              <a:t>MRI-Based AI for Breast Cancer Detection</a:t>
            </a:r>
          </a:p>
        </p:txBody>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19053D">
                    <a:alpha val="100000"/>
                  </a:srgbClr>
                </a:gs>
                <a:gs pos="100000">
                  <a:srgbClr val="0C001E">
                    <a:alpha val="100000"/>
                  </a:srgbClr>
                </a:gs>
              </a:gsLst>
              <a:lin ang="2700000"/>
            </a:gradFill>
            <a:ln cap="sq">
              <a:noFill/>
              <a:prstDash val="solid"/>
              <a:miter/>
            </a:ln>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a:ln cap="sq">
            <a:noFill/>
            <a:prstDash val="solid"/>
            <a:miter/>
          </a:ln>
        </p:spPr>
      </p:sp>
      <p:sp>
        <p:nvSpPr>
          <p:cNvPr name="Freeform 6" id="6"/>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a:ln cap="sq">
            <a:noFill/>
            <a:prstDash val="solid"/>
            <a:miter/>
          </a:ln>
        </p:spPr>
      </p:sp>
      <p:sp>
        <p:nvSpPr>
          <p:cNvPr name="Freeform 7" id="7"/>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a:ln cap="sq">
            <a:noFill/>
            <a:prstDash val="solid"/>
            <a:miter/>
          </a:ln>
        </p:spPr>
      </p:sp>
      <p:sp>
        <p:nvSpPr>
          <p:cNvPr name="Freeform 8" id="8"/>
          <p:cNvSpPr/>
          <p:nvPr/>
        </p:nvSpPr>
        <p:spPr>
          <a:xfrm flipH="false" flipV="false" rot="0">
            <a:off x="1028700" y="4919022"/>
            <a:ext cx="7408519" cy="5128975"/>
          </a:xfrm>
          <a:custGeom>
            <a:avLst/>
            <a:gdLst/>
            <a:ahLst/>
            <a:cxnLst/>
            <a:rect r="r" b="b" t="t" l="l"/>
            <a:pathLst>
              <a:path h="5128975" w="7408519">
                <a:moveTo>
                  <a:pt x="0" y="0"/>
                </a:moveTo>
                <a:lnTo>
                  <a:pt x="7408519" y="0"/>
                </a:lnTo>
                <a:lnTo>
                  <a:pt x="7408519" y="5128975"/>
                </a:lnTo>
                <a:lnTo>
                  <a:pt x="0" y="5128975"/>
                </a:lnTo>
                <a:lnTo>
                  <a:pt x="0" y="0"/>
                </a:lnTo>
                <a:close/>
              </a:path>
            </a:pathLst>
          </a:custGeom>
          <a:blipFill>
            <a:blip r:embed="rId3"/>
            <a:stretch>
              <a:fillRect l="0" t="0" r="0" b="0"/>
            </a:stretch>
          </a:blipFill>
        </p:spPr>
      </p:sp>
      <p:sp>
        <p:nvSpPr>
          <p:cNvPr name="Freeform 9" id="9"/>
          <p:cNvSpPr/>
          <p:nvPr/>
        </p:nvSpPr>
        <p:spPr>
          <a:xfrm flipH="false" flipV="false" rot="0">
            <a:off x="10305292" y="536724"/>
            <a:ext cx="5764420" cy="4893243"/>
          </a:xfrm>
          <a:custGeom>
            <a:avLst/>
            <a:gdLst/>
            <a:ahLst/>
            <a:cxnLst/>
            <a:rect r="r" b="b" t="t" l="l"/>
            <a:pathLst>
              <a:path h="4893243" w="5764420">
                <a:moveTo>
                  <a:pt x="0" y="0"/>
                </a:moveTo>
                <a:lnTo>
                  <a:pt x="5764420" y="0"/>
                </a:lnTo>
                <a:lnTo>
                  <a:pt x="5764420" y="4893243"/>
                </a:lnTo>
                <a:lnTo>
                  <a:pt x="0" y="4893243"/>
                </a:lnTo>
                <a:lnTo>
                  <a:pt x="0" y="0"/>
                </a:lnTo>
                <a:close/>
              </a:path>
            </a:pathLst>
          </a:custGeom>
          <a:blipFill>
            <a:blip r:embed="rId4"/>
            <a:stretch>
              <a:fillRect l="0" t="0" r="0" b="0"/>
            </a:stretch>
          </a:blipFill>
        </p:spPr>
      </p:sp>
      <p:sp>
        <p:nvSpPr>
          <p:cNvPr name="Freeform 10" id="10"/>
          <p:cNvSpPr/>
          <p:nvPr/>
        </p:nvSpPr>
        <p:spPr>
          <a:xfrm flipH="false" flipV="false" rot="0">
            <a:off x="10305292" y="5654506"/>
            <a:ext cx="5124496" cy="4393490"/>
          </a:xfrm>
          <a:custGeom>
            <a:avLst/>
            <a:gdLst/>
            <a:ahLst/>
            <a:cxnLst/>
            <a:rect r="r" b="b" t="t" l="l"/>
            <a:pathLst>
              <a:path h="4393490" w="5124496">
                <a:moveTo>
                  <a:pt x="0" y="0"/>
                </a:moveTo>
                <a:lnTo>
                  <a:pt x="5124495" y="0"/>
                </a:lnTo>
                <a:lnTo>
                  <a:pt x="5124495" y="4393491"/>
                </a:lnTo>
                <a:lnTo>
                  <a:pt x="0" y="4393491"/>
                </a:lnTo>
                <a:lnTo>
                  <a:pt x="0" y="0"/>
                </a:lnTo>
                <a:close/>
              </a:path>
            </a:pathLst>
          </a:custGeom>
          <a:blipFill>
            <a:blip r:embed="rId5"/>
            <a:stretch>
              <a:fillRect l="0" t="0" r="0" b="0"/>
            </a:stretch>
          </a:blipFill>
        </p:spPr>
      </p:sp>
      <p:sp>
        <p:nvSpPr>
          <p:cNvPr name="TextBox 11" id="11"/>
          <p:cNvSpPr txBox="true"/>
          <p:nvPr/>
        </p:nvSpPr>
        <p:spPr>
          <a:xfrm rot="0">
            <a:off x="1028700" y="3076574"/>
            <a:ext cx="5295585" cy="2066926"/>
          </a:xfrm>
          <a:prstGeom prst="rect">
            <a:avLst/>
          </a:prstGeom>
        </p:spPr>
        <p:txBody>
          <a:bodyPr anchor="t" rtlCol="false" tIns="0" lIns="0" bIns="0" rIns="0">
            <a:spAutoFit/>
          </a:bodyPr>
          <a:lstStyle/>
          <a:p>
            <a:pPr algn="l">
              <a:lnSpc>
                <a:spcPts val="4199"/>
              </a:lnSpc>
            </a:pPr>
            <a:r>
              <a:rPr lang="en-US" sz="2999">
                <a:solidFill>
                  <a:srgbClr val="FFFFFF"/>
                </a:solidFill>
                <a:latin typeface="Open Sans"/>
                <a:ea typeface="Open Sans"/>
                <a:cs typeface="Open Sans"/>
                <a:sym typeface="Open Sans"/>
              </a:rPr>
              <a:t>train accuracy: : 93.46%</a:t>
            </a:r>
          </a:p>
          <a:p>
            <a:pPr algn="l">
              <a:lnSpc>
                <a:spcPts val="4199"/>
              </a:lnSpc>
            </a:pPr>
            <a:r>
              <a:rPr lang="en-US" sz="2999">
                <a:solidFill>
                  <a:srgbClr val="FFFFFF"/>
                </a:solidFill>
                <a:latin typeface="Open Sans"/>
                <a:ea typeface="Open Sans"/>
                <a:cs typeface="Open Sans"/>
                <a:sym typeface="Open Sans"/>
              </a:rPr>
              <a:t>validation Accuracy:84.31%</a:t>
            </a:r>
          </a:p>
          <a:p>
            <a:pPr algn="l">
              <a:lnSpc>
                <a:spcPts val="4199"/>
              </a:lnSpc>
            </a:pPr>
            <a:r>
              <a:rPr lang="en-US" sz="2999">
                <a:solidFill>
                  <a:srgbClr val="FFFFFF"/>
                </a:solidFill>
                <a:latin typeface="Open Sans"/>
                <a:ea typeface="Open Sans"/>
                <a:cs typeface="Open Sans"/>
                <a:sym typeface="Open Sans"/>
              </a:rPr>
              <a:t>Test Accuracy: 75.34%</a:t>
            </a:r>
          </a:p>
          <a:p>
            <a:pPr algn="l">
              <a:lnSpc>
                <a:spcPts val="4199"/>
              </a:lnSpc>
              <a:spcBef>
                <a:spcPct val="0"/>
              </a:spcBef>
            </a:pPr>
          </a:p>
        </p:txBody>
      </p:sp>
      <p:sp>
        <p:nvSpPr>
          <p:cNvPr name="TextBox 12" id="12"/>
          <p:cNvSpPr txBox="true"/>
          <p:nvPr/>
        </p:nvSpPr>
        <p:spPr>
          <a:xfrm rot="0">
            <a:off x="0" y="403374"/>
            <a:ext cx="9664559" cy="1193800"/>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Model Evaluation Results</a:t>
            </a:r>
          </a:p>
        </p:txBody>
      </p:sp>
      <p:grpSp>
        <p:nvGrpSpPr>
          <p:cNvPr name="Group 13" id="13"/>
          <p:cNvGrpSpPr/>
          <p:nvPr/>
        </p:nvGrpSpPr>
        <p:grpSpPr>
          <a:xfrm rot="0">
            <a:off x="1028700" y="2011153"/>
            <a:ext cx="4053161" cy="761402"/>
            <a:chOff x="0" y="0"/>
            <a:chExt cx="579978" cy="108951"/>
          </a:xfrm>
        </p:grpSpPr>
        <p:sp>
          <p:nvSpPr>
            <p:cNvPr name="Freeform 14" id="14"/>
            <p:cNvSpPr/>
            <p:nvPr/>
          </p:nvSpPr>
          <p:spPr>
            <a:xfrm flipH="false" flipV="false" rot="0">
              <a:off x="0" y="0"/>
              <a:ext cx="579978" cy="108951"/>
            </a:xfrm>
            <a:custGeom>
              <a:avLst/>
              <a:gdLst/>
              <a:ahLst/>
              <a:cxnLst/>
              <a:rect r="r" b="b" t="t" l="l"/>
              <a:pathLst>
                <a:path h="108951" w="579978">
                  <a:moveTo>
                    <a:pt x="0" y="0"/>
                  </a:moveTo>
                  <a:lnTo>
                    <a:pt x="579978" y="0"/>
                  </a:lnTo>
                  <a:lnTo>
                    <a:pt x="579978" y="108951"/>
                  </a:lnTo>
                  <a:lnTo>
                    <a:pt x="0" y="108951"/>
                  </a:lnTo>
                  <a:close/>
                </a:path>
              </a:pathLst>
            </a:custGeom>
            <a:gradFill rotWithShape="true">
              <a:gsLst>
                <a:gs pos="0">
                  <a:srgbClr val="003A89">
                    <a:alpha val="100000"/>
                  </a:srgbClr>
                </a:gs>
                <a:gs pos="100000">
                  <a:srgbClr val="C700FF">
                    <a:alpha val="100000"/>
                  </a:srgbClr>
                </a:gs>
              </a:gsLst>
              <a:lin ang="2700000"/>
            </a:gradFill>
            <a:ln cap="sq">
              <a:noFill/>
              <a:prstDash val="solid"/>
              <a:miter/>
            </a:ln>
          </p:spPr>
        </p:sp>
        <p:sp>
          <p:nvSpPr>
            <p:cNvPr name="TextBox 15" id="15"/>
            <p:cNvSpPr txBox="true"/>
            <p:nvPr/>
          </p:nvSpPr>
          <p:spPr>
            <a:xfrm>
              <a:off x="0" y="-38100"/>
              <a:ext cx="579978" cy="14705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59899" y="2132615"/>
            <a:ext cx="3921962" cy="470853"/>
          </a:xfrm>
          <a:prstGeom prst="rect">
            <a:avLst/>
          </a:prstGeom>
        </p:spPr>
        <p:txBody>
          <a:bodyPr anchor="t" rtlCol="false" tIns="0" lIns="0" bIns="0" rIns="0">
            <a:spAutoFit/>
          </a:bodyPr>
          <a:lstStyle/>
          <a:p>
            <a:pPr algn="ctr">
              <a:lnSpc>
                <a:spcPts val="3972"/>
              </a:lnSpc>
              <a:spcBef>
                <a:spcPct val="0"/>
              </a:spcBef>
            </a:pPr>
            <a:r>
              <a:rPr lang="en-US" b="true" sz="2837">
                <a:solidFill>
                  <a:srgbClr val="FFFFFF"/>
                </a:solidFill>
                <a:latin typeface="Open Sans Bold"/>
                <a:ea typeface="Open Sans Bold"/>
                <a:cs typeface="Open Sans Bold"/>
                <a:sym typeface="Open Sans Bold"/>
              </a:rPr>
              <a:t>MODEL 3: RESNET50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44000"/>
                  </a:srgbClr>
                </a:gs>
                <a:gs pos="100000">
                  <a:srgbClr val="C700FF">
                    <a:alpha val="44000"/>
                  </a:srgbClr>
                </a:gs>
              </a:gsLst>
              <a:lin ang="2700000"/>
            </a:gradFill>
            <a:ln cap="sq">
              <a:noFill/>
              <a:prstDash val="solid"/>
              <a:miter/>
            </a:ln>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a:ln cap="sq">
            <a:noFill/>
            <a:prstDash val="solid"/>
            <a:miter/>
          </a:ln>
        </p:spPr>
      </p:sp>
      <p:sp>
        <p:nvSpPr>
          <p:cNvPr name="Freeform 6" id="6"/>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a:ln cap="sq">
            <a:noFill/>
            <a:prstDash val="solid"/>
            <a:miter/>
          </a:ln>
        </p:spPr>
      </p:sp>
      <p:sp>
        <p:nvSpPr>
          <p:cNvPr name="TextBox 7" id="7"/>
          <p:cNvSpPr txBox="true"/>
          <p:nvPr/>
        </p:nvSpPr>
        <p:spPr>
          <a:xfrm rot="0">
            <a:off x="1536687" y="1906556"/>
            <a:ext cx="15722613" cy="7221699"/>
          </a:xfrm>
          <a:prstGeom prst="rect">
            <a:avLst/>
          </a:prstGeom>
        </p:spPr>
        <p:txBody>
          <a:bodyPr anchor="t" rtlCol="false" tIns="0" lIns="0" bIns="0" rIns="0">
            <a:spAutoFit/>
          </a:bodyPr>
          <a:lstStyle/>
          <a:p>
            <a:pPr algn="l">
              <a:lnSpc>
                <a:spcPts val="5565"/>
              </a:lnSpc>
            </a:pPr>
            <a:r>
              <a:rPr lang="en-US" sz="3478" spc="83">
                <a:solidFill>
                  <a:srgbClr val="FFFFFF">
                    <a:alpha val="81961"/>
                  </a:srgbClr>
                </a:solidFill>
                <a:latin typeface="Open Sauce"/>
                <a:ea typeface="Open Sauce"/>
                <a:cs typeface="Open Sauce"/>
                <a:sym typeface="Open Sauce"/>
              </a:rPr>
              <a:t>In this project, we explored three deep learning models—VGG16, ResNet18, and ResNet50—for MRI-based breast cancer detection. After evaluating the performance of each model, ResNet18 emerged as the best-performing model, balancing accuracy, efficiency, and generalization. Its relatively lower complexity compared to ResNet50 and faster training time made it an ideal choice for this application, demonstrating its capability to handle the dataset effectively. This work underscores the potential of ResNet18 in real-world medical imaging tasks.</a:t>
            </a:r>
          </a:p>
          <a:p>
            <a:pPr algn="l">
              <a:lnSpc>
                <a:spcPts val="7524"/>
              </a:lnSpc>
            </a:pPr>
          </a:p>
        </p:txBody>
      </p:sp>
      <p:sp>
        <p:nvSpPr>
          <p:cNvPr name="TextBox 8" id="8"/>
          <p:cNvSpPr txBox="true"/>
          <p:nvPr/>
        </p:nvSpPr>
        <p:spPr>
          <a:xfrm rot="0">
            <a:off x="622530" y="365125"/>
            <a:ext cx="6582948"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110086" y="1537627"/>
            <a:ext cx="14630400" cy="8229600"/>
          </a:xfrm>
          <a:prstGeom prst="rect">
            <a:avLst/>
          </a:prstGeom>
        </p:spPr>
      </p:pic>
      <p:sp>
        <p:nvSpPr>
          <p:cNvPr name="TextBox 4" id="4"/>
          <p:cNvSpPr txBox="true"/>
          <p:nvPr/>
        </p:nvSpPr>
        <p:spPr>
          <a:xfrm rot="0">
            <a:off x="478949" y="437437"/>
            <a:ext cx="8665051" cy="1203306"/>
          </a:xfrm>
          <a:prstGeom prst="rect">
            <a:avLst/>
          </a:prstGeom>
        </p:spPr>
        <p:txBody>
          <a:bodyPr anchor="t" rtlCol="false" tIns="0" lIns="0" bIns="0" rIns="0">
            <a:spAutoFit/>
          </a:bodyPr>
          <a:lstStyle/>
          <a:p>
            <a:pPr algn="l">
              <a:lnSpc>
                <a:spcPts val="9801"/>
              </a:lnSpc>
              <a:spcBef>
                <a:spcPct val="0"/>
              </a:spcBef>
            </a:pPr>
            <a:r>
              <a:rPr lang="en-US" sz="7000">
                <a:solidFill>
                  <a:srgbClr val="C101FB"/>
                </a:solidFill>
                <a:latin typeface="Bebas Neue Cyrillic"/>
                <a:ea typeface="Bebas Neue Cyrillic"/>
                <a:cs typeface="Bebas Neue Cyrillic"/>
                <a:sym typeface="Bebas Neue Cyrillic"/>
              </a:rPr>
              <a:t>output demo </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TextBox 3" id="3"/>
          <p:cNvSpPr txBox="true"/>
          <p:nvPr/>
        </p:nvSpPr>
        <p:spPr>
          <a:xfrm rot="0">
            <a:off x="4544470" y="3311021"/>
            <a:ext cx="11991861" cy="3283957"/>
          </a:xfrm>
          <a:prstGeom prst="rect">
            <a:avLst/>
          </a:prstGeom>
        </p:spPr>
        <p:txBody>
          <a:bodyPr anchor="t" rtlCol="false" tIns="0" lIns="0" bIns="0" rIns="0">
            <a:spAutoFit/>
          </a:bodyPr>
          <a:lstStyle/>
          <a:p>
            <a:pPr algn="l">
              <a:lnSpc>
                <a:spcPts val="26841"/>
              </a:lnSpc>
              <a:spcBef>
                <a:spcPct val="0"/>
              </a:spcBef>
            </a:pPr>
            <a:r>
              <a:rPr lang="en-US" sz="19172">
                <a:solidFill>
                  <a:srgbClr val="FFFFFF">
                    <a:alpha val="91765"/>
                  </a:srgbClr>
                </a:solidFill>
                <a:latin typeface="Bebas Neue Cyrillic"/>
                <a:ea typeface="Bebas Neue Cyrillic"/>
                <a:cs typeface="Bebas Neue Cyrillic"/>
                <a:sym typeface="Bebas Neue Cyrillic"/>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44000"/>
                  </a:srgbClr>
                </a:gs>
                <a:gs pos="100000">
                  <a:srgbClr val="C700FF">
                    <a:alpha val="44000"/>
                  </a:srgbClr>
                </a:gs>
              </a:gsLst>
              <a:lin ang="2700000"/>
            </a:gradFill>
            <a:ln cap="sq">
              <a:noFill/>
              <a:prstDash val="solid"/>
              <a:miter/>
            </a:ln>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a:ln cap="sq">
            <a:noFill/>
            <a:prstDash val="solid"/>
            <a:miter/>
          </a:ln>
        </p:spPr>
      </p:sp>
      <p:sp>
        <p:nvSpPr>
          <p:cNvPr name="Freeform 6" id="6"/>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a:ln cap="sq">
            <a:noFill/>
            <a:prstDash val="solid"/>
            <a:miter/>
          </a:ln>
        </p:spPr>
      </p:sp>
      <p:grpSp>
        <p:nvGrpSpPr>
          <p:cNvPr name="Group 7" id="7"/>
          <p:cNvGrpSpPr/>
          <p:nvPr/>
        </p:nvGrpSpPr>
        <p:grpSpPr>
          <a:xfrm rot="0">
            <a:off x="12775009" y="1028700"/>
            <a:ext cx="5344327" cy="8968730"/>
            <a:chOff x="0" y="0"/>
            <a:chExt cx="3783867" cy="6350000"/>
          </a:xfrm>
        </p:grpSpPr>
        <p:sp>
          <p:nvSpPr>
            <p:cNvPr name="Freeform 8" id="8"/>
            <p:cNvSpPr/>
            <p:nvPr/>
          </p:nvSpPr>
          <p:spPr>
            <a:xfrm flipH="true" flipV="false" rot="0">
              <a:off x="0" y="0"/>
              <a:ext cx="3783867" cy="6350000"/>
            </a:xfrm>
            <a:custGeom>
              <a:avLst/>
              <a:gdLst/>
              <a:ahLst/>
              <a:cxnLst/>
              <a:rect r="r" b="b" t="t" l="l"/>
              <a:pathLst>
                <a:path h="6350000" w="3783867">
                  <a:moveTo>
                    <a:pt x="656549" y="0"/>
                  </a:moveTo>
                  <a:lnTo>
                    <a:pt x="2419904" y="0"/>
                  </a:lnTo>
                  <a:lnTo>
                    <a:pt x="3783867" y="1838960"/>
                  </a:lnTo>
                  <a:lnTo>
                    <a:pt x="3783867" y="1913890"/>
                  </a:lnTo>
                  <a:lnTo>
                    <a:pt x="3783867" y="6350000"/>
                  </a:lnTo>
                  <a:lnTo>
                    <a:pt x="2144851" y="6350000"/>
                  </a:lnTo>
                  <a:lnTo>
                    <a:pt x="1363021" y="5295900"/>
                  </a:lnTo>
                  <a:lnTo>
                    <a:pt x="781830" y="4511040"/>
                  </a:lnTo>
                  <a:lnTo>
                    <a:pt x="0" y="3456940"/>
                  </a:lnTo>
                  <a:lnTo>
                    <a:pt x="0" y="2217420"/>
                  </a:lnTo>
                  <a:lnTo>
                    <a:pt x="0" y="1348740"/>
                  </a:lnTo>
                  <a:close/>
                </a:path>
              </a:pathLst>
            </a:custGeom>
            <a:blipFill>
              <a:blip r:embed="rId3">
                <a:alphaModFix amt="43999"/>
              </a:blip>
              <a:stretch>
                <a:fillRect l="-11053" t="0" r="-11053" b="-9211"/>
              </a:stretch>
            </a:blipFill>
            <a:ln cap="sq">
              <a:noFill/>
              <a:prstDash val="solid"/>
              <a:miter/>
            </a:ln>
          </p:spPr>
        </p:sp>
      </p:grpSp>
      <p:sp>
        <p:nvSpPr>
          <p:cNvPr name="TextBox 9" id="9"/>
          <p:cNvSpPr txBox="true"/>
          <p:nvPr/>
        </p:nvSpPr>
        <p:spPr>
          <a:xfrm rot="0">
            <a:off x="784251" y="1594559"/>
            <a:ext cx="12842453" cy="8037640"/>
          </a:xfrm>
          <a:prstGeom prst="rect">
            <a:avLst/>
          </a:prstGeom>
        </p:spPr>
        <p:txBody>
          <a:bodyPr anchor="t" rtlCol="false" tIns="0" lIns="0" bIns="0" rIns="0">
            <a:spAutoFit/>
          </a:bodyPr>
          <a:lstStyle/>
          <a:p>
            <a:pPr algn="l">
              <a:lnSpc>
                <a:spcPts val="4545"/>
              </a:lnSpc>
            </a:pPr>
            <a:r>
              <a:rPr lang="en-US" sz="2841" spc="68">
                <a:solidFill>
                  <a:srgbClr val="FFFFFF">
                    <a:alpha val="81961"/>
                  </a:srgbClr>
                </a:solidFill>
                <a:latin typeface="Agrandir"/>
                <a:ea typeface="Agrandir"/>
                <a:cs typeface="Agrandir"/>
                <a:sym typeface="Agrandir"/>
              </a:rPr>
              <a:t>1. Develop a deep learning-based image classification system to differentiate between benign and malignant breast tumors.</a:t>
            </a:r>
          </a:p>
          <a:p>
            <a:pPr algn="l">
              <a:lnSpc>
                <a:spcPts val="4545"/>
              </a:lnSpc>
            </a:pPr>
          </a:p>
          <a:p>
            <a:pPr algn="l">
              <a:lnSpc>
                <a:spcPts val="4545"/>
              </a:lnSpc>
            </a:pPr>
            <a:r>
              <a:rPr lang="en-US" sz="2841" spc="68">
                <a:solidFill>
                  <a:srgbClr val="FFFFFF">
                    <a:alpha val="81961"/>
                  </a:srgbClr>
                </a:solidFill>
                <a:latin typeface="Agrandir"/>
                <a:ea typeface="Agrandir"/>
                <a:cs typeface="Agrandir"/>
                <a:sym typeface="Agrandir"/>
              </a:rPr>
              <a:t> 2. Optimize the classification model using advanced techniques such as regularization, early stopping, and data preprocessing to enhance accuracy.</a:t>
            </a:r>
          </a:p>
          <a:p>
            <a:pPr algn="l">
              <a:lnSpc>
                <a:spcPts val="4545"/>
              </a:lnSpc>
            </a:pPr>
          </a:p>
          <a:p>
            <a:pPr algn="l">
              <a:lnSpc>
                <a:spcPts val="4545"/>
              </a:lnSpc>
            </a:pPr>
            <a:r>
              <a:rPr lang="en-US" sz="2841" spc="68">
                <a:solidFill>
                  <a:srgbClr val="FFFFFF">
                    <a:alpha val="81961"/>
                  </a:srgbClr>
                </a:solidFill>
                <a:latin typeface="Agrandir"/>
                <a:ea typeface="Agrandir"/>
                <a:cs typeface="Agrandir"/>
                <a:sym typeface="Agrandir"/>
              </a:rPr>
              <a:t> 3. Evaluate the model's performance on metrics such as training accuracy, validation accuracy, and test accuracy, and identify areas for improvement.</a:t>
            </a:r>
          </a:p>
          <a:p>
            <a:pPr algn="l">
              <a:lnSpc>
                <a:spcPts val="4545"/>
              </a:lnSpc>
            </a:pPr>
          </a:p>
          <a:p>
            <a:pPr algn="l">
              <a:lnSpc>
                <a:spcPts val="4545"/>
              </a:lnSpc>
            </a:pPr>
            <a:r>
              <a:rPr lang="en-US" sz="2841" spc="68">
                <a:solidFill>
                  <a:srgbClr val="FFFFFF">
                    <a:alpha val="81961"/>
                  </a:srgbClr>
                </a:solidFill>
                <a:latin typeface="Agrandir"/>
                <a:ea typeface="Agrandir"/>
                <a:cs typeface="Agrandir"/>
                <a:sym typeface="Agrandir"/>
              </a:rPr>
              <a:t> 4. Explore the potential of automated tumor classification systems to assist radiologists in clinical decision-making.</a:t>
            </a:r>
          </a:p>
          <a:p>
            <a:pPr algn="l">
              <a:lnSpc>
                <a:spcPts val="4545"/>
              </a:lnSpc>
            </a:pPr>
          </a:p>
        </p:txBody>
      </p:sp>
      <p:sp>
        <p:nvSpPr>
          <p:cNvPr name="TextBox 10" id="10"/>
          <p:cNvSpPr txBox="true"/>
          <p:nvPr/>
        </p:nvSpPr>
        <p:spPr>
          <a:xfrm rot="0">
            <a:off x="409137" y="254927"/>
            <a:ext cx="6582948" cy="2432050"/>
          </a:xfrm>
          <a:prstGeom prst="rect">
            <a:avLst/>
          </a:prstGeom>
        </p:spPr>
        <p:txBody>
          <a:bodyPr anchor="t" rtlCol="false" tIns="0" lIns="0" bIns="0" rIns="0">
            <a:spAutoFit/>
          </a:bodyPr>
          <a:lstStyle/>
          <a:p>
            <a:pPr algn="l">
              <a:lnSpc>
                <a:spcPts val="9799"/>
              </a:lnSpc>
            </a:pPr>
            <a:r>
              <a:rPr lang="en-US" sz="6999">
                <a:solidFill>
                  <a:srgbClr val="C101FB"/>
                </a:solidFill>
                <a:latin typeface="Bebas Neue Cyrillic"/>
                <a:ea typeface="Bebas Neue Cyrillic"/>
                <a:cs typeface="Bebas Neue Cyrillic"/>
                <a:sym typeface="Bebas Neue Cyrillic"/>
              </a:rPr>
              <a:t>Project Overview</a:t>
            </a:r>
          </a:p>
          <a:p>
            <a:pPr algn="l">
              <a:lnSpc>
                <a:spcPts val="97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31000"/>
            </a:blip>
            <a:stretch>
              <a:fillRect l="0" t="0" r="0" b="0"/>
            </a:stretch>
          </a:blipFill>
          <a:ln cap="sq">
            <a:noFill/>
            <a:prstDash val="solid"/>
            <a:miter/>
          </a:ln>
        </p:spPr>
      </p:sp>
      <p:grpSp>
        <p:nvGrpSpPr>
          <p:cNvPr name="Group 11" id="11"/>
          <p:cNvGrpSpPr/>
          <p:nvPr/>
        </p:nvGrpSpPr>
        <p:grpSpPr>
          <a:xfrm rot="0">
            <a:off x="12493318" y="1741985"/>
            <a:ext cx="4706594" cy="8545015"/>
            <a:chOff x="0" y="0"/>
            <a:chExt cx="3497580" cy="6350000"/>
          </a:xfrm>
        </p:grpSpPr>
        <p:sp>
          <p:nvSpPr>
            <p:cNvPr name="Freeform 12" id="12"/>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alphaModFix amt="31000"/>
              </a:blip>
              <a:stretch>
                <a:fillRect l="-107718" t="-7854" r="-85636" b="0"/>
              </a:stretch>
            </a:blipFill>
          </p:spPr>
        </p:sp>
      </p:grpSp>
      <p:sp>
        <p:nvSpPr>
          <p:cNvPr name="TextBox 13" id="13"/>
          <p:cNvSpPr txBox="true"/>
          <p:nvPr/>
        </p:nvSpPr>
        <p:spPr>
          <a:xfrm rot="0">
            <a:off x="149121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4" id="14"/>
          <p:cNvSpPr txBox="true"/>
          <p:nvPr/>
        </p:nvSpPr>
        <p:spPr>
          <a:xfrm rot="0">
            <a:off x="133563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5" id="15"/>
          <p:cNvSpPr txBox="true"/>
          <p:nvPr/>
        </p:nvSpPr>
        <p:spPr>
          <a:xfrm rot="0">
            <a:off x="121255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grpSp>
        <p:nvGrpSpPr>
          <p:cNvPr name="Group 16" id="16"/>
          <p:cNvGrpSpPr/>
          <p:nvPr/>
        </p:nvGrpSpPr>
        <p:grpSpPr>
          <a:xfrm rot="0">
            <a:off x="9289067" y="1028700"/>
            <a:ext cx="3695804" cy="6709884"/>
            <a:chOff x="0" y="0"/>
            <a:chExt cx="3497580" cy="6350000"/>
          </a:xfrm>
        </p:grpSpPr>
        <p:sp>
          <p:nvSpPr>
            <p:cNvPr name="Freeform 17" id="17"/>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blipFill>
              <a:blip r:embed="rId3">
                <a:alphaModFix amt="31000"/>
              </a:blip>
              <a:stretch>
                <a:fillRect l="-50771" t="0" r="-221903" b="-37017"/>
              </a:stretch>
            </a:blipFill>
          </p:spPr>
        </p:sp>
      </p:grpSp>
      <p:grpSp>
        <p:nvGrpSpPr>
          <p:cNvPr name="Group 18" id="18"/>
          <p:cNvGrpSpPr/>
          <p:nvPr/>
        </p:nvGrpSpPr>
        <p:grpSpPr>
          <a:xfrm rot="0">
            <a:off x="11601999" y="7960287"/>
            <a:ext cx="1782636" cy="3236449"/>
            <a:chOff x="0" y="0"/>
            <a:chExt cx="3497580" cy="6350000"/>
          </a:xfrm>
        </p:grpSpPr>
        <p:sp>
          <p:nvSpPr>
            <p:cNvPr name="Freeform 19" id="19"/>
            <p:cNvSpPr/>
            <p:nvPr/>
          </p:nvSpPr>
          <p:spPr>
            <a:xfrm flipH="false" flipV="false" rot="0">
              <a:off x="0" y="0"/>
              <a:ext cx="3497580" cy="6350000"/>
            </a:xfrm>
            <a:custGeom>
              <a:avLst/>
              <a:gdLst/>
              <a:ahLst/>
              <a:cxnLst/>
              <a:rect r="r" b="b" t="t" l="l"/>
              <a:pathLst>
                <a:path h="6350000" w="3497580">
                  <a:moveTo>
                    <a:pt x="3497580" y="6350000"/>
                  </a:moveTo>
                  <a:lnTo>
                    <a:pt x="744220" y="6350000"/>
                  </a:lnTo>
                  <a:lnTo>
                    <a:pt x="0" y="0"/>
                  </a:lnTo>
                  <a:lnTo>
                    <a:pt x="2753360" y="0"/>
                  </a:lnTo>
                  <a:lnTo>
                    <a:pt x="3497580" y="6350000"/>
                  </a:lnTo>
                  <a:close/>
                </a:path>
              </a:pathLst>
            </a:custGeom>
            <a:gradFill rotWithShape="true">
              <a:gsLst>
                <a:gs pos="0">
                  <a:srgbClr val="003A89">
                    <a:alpha val="31000"/>
                  </a:srgbClr>
                </a:gs>
                <a:gs pos="100000">
                  <a:srgbClr val="C700FF">
                    <a:alpha val="31000"/>
                  </a:srgbClr>
                </a:gs>
              </a:gsLst>
              <a:lin ang="2700000"/>
            </a:gradFill>
            <a:ln w="12700">
              <a:solidFill>
                <a:srgbClr val="000000"/>
              </a:solidFill>
            </a:ln>
          </p:spPr>
        </p:sp>
      </p:grpSp>
      <p:sp>
        <p:nvSpPr>
          <p:cNvPr name="TextBox 20" id="20"/>
          <p:cNvSpPr txBox="true"/>
          <p:nvPr/>
        </p:nvSpPr>
        <p:spPr>
          <a:xfrm rot="0">
            <a:off x="478949" y="623772"/>
            <a:ext cx="8665051" cy="3679806"/>
          </a:xfrm>
          <a:prstGeom prst="rect">
            <a:avLst/>
          </a:prstGeom>
        </p:spPr>
        <p:txBody>
          <a:bodyPr anchor="t" rtlCol="false" tIns="0" lIns="0" bIns="0" rIns="0">
            <a:spAutoFit/>
          </a:bodyPr>
          <a:lstStyle/>
          <a:p>
            <a:pPr algn="l">
              <a:lnSpc>
                <a:spcPts val="9801"/>
              </a:lnSpc>
            </a:pPr>
            <a:r>
              <a:rPr lang="en-US" sz="7000">
                <a:solidFill>
                  <a:srgbClr val="C101FB"/>
                </a:solidFill>
                <a:latin typeface="Bebas Neue Cyrillic"/>
                <a:ea typeface="Bebas Neue Cyrillic"/>
                <a:cs typeface="Bebas Neue Cyrillic"/>
                <a:sym typeface="Bebas Neue Cyrillic"/>
              </a:rPr>
              <a:t>PROBLEM STATEMENT</a:t>
            </a:r>
          </a:p>
          <a:p>
            <a:pPr algn="l">
              <a:lnSpc>
                <a:spcPts val="9801"/>
              </a:lnSpc>
            </a:pPr>
          </a:p>
          <a:p>
            <a:pPr algn="l">
              <a:lnSpc>
                <a:spcPts val="9801"/>
              </a:lnSpc>
              <a:spcBef>
                <a:spcPct val="0"/>
              </a:spcBef>
            </a:pPr>
          </a:p>
        </p:txBody>
      </p:sp>
      <p:sp>
        <p:nvSpPr>
          <p:cNvPr name="TextBox 21" id="21"/>
          <p:cNvSpPr txBox="true"/>
          <p:nvPr/>
        </p:nvSpPr>
        <p:spPr>
          <a:xfrm rot="0">
            <a:off x="586054" y="2819352"/>
            <a:ext cx="13076320" cy="1564290"/>
          </a:xfrm>
          <a:prstGeom prst="rect">
            <a:avLst/>
          </a:prstGeom>
        </p:spPr>
        <p:txBody>
          <a:bodyPr anchor="t" rtlCol="false" tIns="0" lIns="0" bIns="0" rIns="0">
            <a:spAutoFit/>
          </a:bodyPr>
          <a:lstStyle/>
          <a:p>
            <a:pPr algn="l">
              <a:lnSpc>
                <a:spcPts val="4175"/>
              </a:lnSpc>
            </a:pPr>
            <a:r>
              <a:rPr lang="en-US" sz="2982">
                <a:solidFill>
                  <a:srgbClr val="FFFFFF">
                    <a:alpha val="81961"/>
                  </a:srgbClr>
                </a:solidFill>
                <a:latin typeface="Open Sans"/>
                <a:ea typeface="Open Sans"/>
                <a:cs typeface="Open Sans"/>
                <a:sym typeface="Open Sans"/>
              </a:rPr>
              <a:t>Delayed diagnosis of breast cancer from MRI scans due to the complexity and time-consuming nature of manual image analysis.</a:t>
            </a:r>
          </a:p>
          <a:p>
            <a:pPr algn="l">
              <a:lnSpc>
                <a:spcPts val="4175"/>
              </a:lnSpc>
              <a:spcBef>
                <a:spcPct val="0"/>
              </a:spcBef>
            </a:pPr>
          </a:p>
        </p:txBody>
      </p:sp>
      <p:sp>
        <p:nvSpPr>
          <p:cNvPr name="TextBox 22" id="22"/>
          <p:cNvSpPr txBox="true"/>
          <p:nvPr/>
        </p:nvSpPr>
        <p:spPr>
          <a:xfrm rot="0">
            <a:off x="586054" y="2354455"/>
            <a:ext cx="5382188" cy="323215"/>
          </a:xfrm>
          <a:prstGeom prst="rect">
            <a:avLst/>
          </a:prstGeom>
        </p:spPr>
        <p:txBody>
          <a:bodyPr anchor="t" rtlCol="false" tIns="0" lIns="0" bIns="0" rIns="0">
            <a:spAutoFit/>
          </a:bodyPr>
          <a:lstStyle/>
          <a:p>
            <a:pPr algn="l">
              <a:lnSpc>
                <a:spcPts val="2659"/>
              </a:lnSpc>
              <a:spcBef>
                <a:spcPct val="0"/>
              </a:spcBef>
            </a:pPr>
            <a:r>
              <a:rPr lang="en-US" b="true" sz="1899">
                <a:solidFill>
                  <a:srgbClr val="C101FB">
                    <a:alpha val="84706"/>
                  </a:srgbClr>
                </a:solidFill>
                <a:latin typeface="Open Sans Bold"/>
                <a:ea typeface="Open Sans Bold"/>
                <a:cs typeface="Open Sans Bold"/>
                <a:sym typeface="Open Sans Bold"/>
              </a:rPr>
              <a:t>Early Detection Challenge</a:t>
            </a:r>
          </a:p>
        </p:txBody>
      </p:sp>
      <p:sp>
        <p:nvSpPr>
          <p:cNvPr name="TextBox 23" id="23"/>
          <p:cNvSpPr txBox="true"/>
          <p:nvPr/>
        </p:nvSpPr>
        <p:spPr>
          <a:xfrm rot="0">
            <a:off x="586054" y="4930400"/>
            <a:ext cx="12274992" cy="1029208"/>
          </a:xfrm>
          <a:prstGeom prst="rect">
            <a:avLst/>
          </a:prstGeom>
        </p:spPr>
        <p:txBody>
          <a:bodyPr anchor="t" rtlCol="false" tIns="0" lIns="0" bIns="0" rIns="0">
            <a:spAutoFit/>
          </a:bodyPr>
          <a:lstStyle/>
          <a:p>
            <a:pPr algn="l">
              <a:lnSpc>
                <a:spcPts val="4171"/>
              </a:lnSpc>
              <a:spcBef>
                <a:spcPct val="0"/>
              </a:spcBef>
            </a:pPr>
            <a:r>
              <a:rPr lang="en-US" sz="2979">
                <a:solidFill>
                  <a:srgbClr val="FFFFFF">
                    <a:alpha val="81961"/>
                  </a:srgbClr>
                </a:solidFill>
                <a:latin typeface="Open Sans"/>
                <a:ea typeface="Open Sans"/>
                <a:cs typeface="Open Sans"/>
                <a:sym typeface="Open Sans"/>
              </a:rPr>
              <a:t>Variability and errors in traditional diagnostic approaches can lead to missed malignancies or false positives.</a:t>
            </a:r>
          </a:p>
        </p:txBody>
      </p:sp>
      <p:sp>
        <p:nvSpPr>
          <p:cNvPr name="TextBox 24" id="24"/>
          <p:cNvSpPr txBox="true"/>
          <p:nvPr/>
        </p:nvSpPr>
        <p:spPr>
          <a:xfrm rot="0">
            <a:off x="586054" y="4265478"/>
            <a:ext cx="3114557" cy="323215"/>
          </a:xfrm>
          <a:prstGeom prst="rect">
            <a:avLst/>
          </a:prstGeom>
        </p:spPr>
        <p:txBody>
          <a:bodyPr anchor="t" rtlCol="false" tIns="0" lIns="0" bIns="0" rIns="0">
            <a:spAutoFit/>
          </a:bodyPr>
          <a:lstStyle/>
          <a:p>
            <a:pPr algn="l">
              <a:lnSpc>
                <a:spcPts val="2659"/>
              </a:lnSpc>
              <a:spcBef>
                <a:spcPct val="0"/>
              </a:spcBef>
            </a:pPr>
            <a:r>
              <a:rPr lang="en-US" b="true" sz="1899">
                <a:solidFill>
                  <a:srgbClr val="C101FB">
                    <a:alpha val="84706"/>
                  </a:srgbClr>
                </a:solidFill>
                <a:latin typeface="Open Sans Bold"/>
                <a:ea typeface="Open Sans Bold"/>
                <a:cs typeface="Open Sans Bold"/>
                <a:sym typeface="Open Sans Bold"/>
              </a:rPr>
              <a:t>Accuracy Concerns</a:t>
            </a:r>
          </a:p>
        </p:txBody>
      </p:sp>
      <p:sp>
        <p:nvSpPr>
          <p:cNvPr name="TextBox 25" id="25"/>
          <p:cNvSpPr txBox="true"/>
          <p:nvPr/>
        </p:nvSpPr>
        <p:spPr>
          <a:xfrm rot="0">
            <a:off x="586054" y="7083710"/>
            <a:ext cx="12770292" cy="1553083"/>
          </a:xfrm>
          <a:prstGeom prst="rect">
            <a:avLst/>
          </a:prstGeom>
        </p:spPr>
        <p:txBody>
          <a:bodyPr anchor="t" rtlCol="false" tIns="0" lIns="0" bIns="0" rIns="0">
            <a:spAutoFit/>
          </a:bodyPr>
          <a:lstStyle/>
          <a:p>
            <a:pPr algn="l">
              <a:lnSpc>
                <a:spcPts val="4171"/>
              </a:lnSpc>
              <a:spcBef>
                <a:spcPct val="0"/>
              </a:spcBef>
            </a:pPr>
            <a:r>
              <a:rPr lang="en-US" sz="2979">
                <a:solidFill>
                  <a:srgbClr val="FFFFFF">
                    <a:alpha val="81961"/>
                  </a:srgbClr>
                </a:solidFill>
                <a:latin typeface="Open Sans"/>
                <a:ea typeface="Open Sans"/>
                <a:cs typeface="Open Sans"/>
                <a:sym typeface="Open Sans"/>
              </a:rPr>
              <a:t>Develop an automated AI system using MRI data to accurately classify tumors as benign or malignant, improving diagnostic speed and reliability.</a:t>
            </a:r>
          </a:p>
        </p:txBody>
      </p:sp>
      <p:sp>
        <p:nvSpPr>
          <p:cNvPr name="TextBox 26" id="26"/>
          <p:cNvSpPr txBox="true"/>
          <p:nvPr/>
        </p:nvSpPr>
        <p:spPr>
          <a:xfrm rot="0">
            <a:off x="586054" y="6320366"/>
            <a:ext cx="3456376" cy="323215"/>
          </a:xfrm>
          <a:prstGeom prst="rect">
            <a:avLst/>
          </a:prstGeom>
        </p:spPr>
        <p:txBody>
          <a:bodyPr anchor="t" rtlCol="false" tIns="0" lIns="0" bIns="0" rIns="0">
            <a:spAutoFit/>
          </a:bodyPr>
          <a:lstStyle/>
          <a:p>
            <a:pPr algn="l">
              <a:lnSpc>
                <a:spcPts val="2659"/>
              </a:lnSpc>
              <a:spcBef>
                <a:spcPct val="0"/>
              </a:spcBef>
            </a:pPr>
            <a:r>
              <a:rPr lang="en-US" b="true" sz="1899">
                <a:solidFill>
                  <a:srgbClr val="C101FB">
                    <a:alpha val="84706"/>
                  </a:srgbClr>
                </a:solidFill>
                <a:latin typeface="Open Sans Bold"/>
                <a:ea typeface="Open Sans Bold"/>
                <a:cs typeface="Open Sans Bold"/>
                <a:sym typeface="Open Sans Bold"/>
              </a:rPr>
              <a:t>AI-Driven Solution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19053D">
                    <a:alpha val="100000"/>
                  </a:srgbClr>
                </a:gs>
                <a:gs pos="100000">
                  <a:srgbClr val="0C001E">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19053D">
                    <a:alpha val="100000"/>
                  </a:srgbClr>
                </a:gs>
                <a:gs pos="100000">
                  <a:srgbClr val="0C001E">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1537627"/>
            <a:ext cx="5724381" cy="8758898"/>
            <a:chOff x="0" y="0"/>
            <a:chExt cx="4301796" cy="6582195"/>
          </a:xfrm>
        </p:grpSpPr>
        <p:sp>
          <p:nvSpPr>
            <p:cNvPr name="Freeform 9" id="9"/>
            <p:cNvSpPr/>
            <p:nvPr/>
          </p:nvSpPr>
          <p:spPr>
            <a:xfrm flipH="false" flipV="false" rot="0">
              <a:off x="0" y="0"/>
              <a:ext cx="4301796" cy="6582196"/>
            </a:xfrm>
            <a:custGeom>
              <a:avLst/>
              <a:gdLst/>
              <a:ahLst/>
              <a:cxnLst/>
              <a:rect r="r" b="b" t="t" l="l"/>
              <a:pathLst>
                <a:path h="6582196" w="4301796">
                  <a:moveTo>
                    <a:pt x="0" y="1251038"/>
                  </a:moveTo>
                  <a:lnTo>
                    <a:pt x="645001" y="137044"/>
                  </a:lnTo>
                  <a:lnTo>
                    <a:pt x="3656795" y="0"/>
                  </a:lnTo>
                  <a:lnTo>
                    <a:pt x="4301796" y="3158803"/>
                  </a:lnTo>
                  <a:lnTo>
                    <a:pt x="3969442" y="5432923"/>
                  </a:lnTo>
                  <a:lnTo>
                    <a:pt x="4255213" y="6582196"/>
                  </a:lnTo>
                  <a:lnTo>
                    <a:pt x="0" y="6582196"/>
                  </a:lnTo>
                  <a:close/>
                </a:path>
              </a:pathLst>
            </a:custGeom>
            <a:gradFill rotWithShape="true">
              <a:gsLst>
                <a:gs pos="0">
                  <a:srgbClr val="19053D">
                    <a:alpha val="100000"/>
                  </a:srgbClr>
                </a:gs>
                <a:gs pos="100000">
                  <a:srgbClr val="0C001E">
                    <a:alpha val="100000"/>
                  </a:srgbClr>
                </a:gs>
              </a:gsLst>
              <a:lin ang="2700000"/>
            </a:gradFill>
            <a:ln w="12700">
              <a:solidFill>
                <a:srgbClr val="000000"/>
              </a:solidFill>
            </a:ln>
          </p:spPr>
        </p:sp>
      </p:grpSp>
      <p:sp>
        <p:nvSpPr>
          <p:cNvPr name="Freeform 10" id="10"/>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1" id="11"/>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2" id="12"/>
          <p:cNvGrpSpPr/>
          <p:nvPr/>
        </p:nvGrpSpPr>
        <p:grpSpPr>
          <a:xfrm rot="0">
            <a:off x="11717130" y="2089835"/>
            <a:ext cx="6570870" cy="6637920"/>
            <a:chOff x="0" y="0"/>
            <a:chExt cx="6098540" cy="6160770"/>
          </a:xfrm>
        </p:grpSpPr>
        <p:sp>
          <p:nvSpPr>
            <p:cNvPr name="Freeform 13" id="13"/>
            <p:cNvSpPr/>
            <p:nvPr/>
          </p:nvSpPr>
          <p:spPr>
            <a:xfrm flipH="false" flipV="false" rot="0">
              <a:off x="0" y="4887"/>
              <a:ext cx="6068909" cy="6155883"/>
            </a:xfrm>
            <a:custGeom>
              <a:avLst/>
              <a:gdLst/>
              <a:ahLst/>
              <a:cxnLst/>
              <a:rect r="r" b="b" t="t" l="l"/>
              <a:pathLst>
                <a:path h="6155883" w="6068909">
                  <a:moveTo>
                    <a:pt x="262298" y="866961"/>
                  </a:moveTo>
                  <a:lnTo>
                    <a:pt x="652102" y="422475"/>
                  </a:lnTo>
                  <a:cubicBezTo>
                    <a:pt x="819392" y="231718"/>
                    <a:pt x="1058429" y="119056"/>
                    <a:pt x="1312035" y="111437"/>
                  </a:cubicBezTo>
                  <a:lnTo>
                    <a:pt x="4786505" y="7059"/>
                  </a:lnTo>
                  <a:cubicBezTo>
                    <a:pt x="5021455" y="0"/>
                    <a:pt x="5232231" y="150605"/>
                    <a:pt x="5301682" y="375166"/>
                  </a:cubicBezTo>
                  <a:lnTo>
                    <a:pt x="5980998" y="2571620"/>
                  </a:lnTo>
                  <a:cubicBezTo>
                    <a:pt x="6058031" y="2820695"/>
                    <a:pt x="6068909" y="3085532"/>
                    <a:pt x="6012561" y="3340085"/>
                  </a:cubicBezTo>
                  <a:lnTo>
                    <a:pt x="5713349" y="4691781"/>
                  </a:lnTo>
                  <a:cubicBezTo>
                    <a:pt x="5657243" y="4945238"/>
                    <a:pt x="5676087" y="5209544"/>
                    <a:pt x="5767582" y="5452479"/>
                  </a:cubicBezTo>
                  <a:lnTo>
                    <a:pt x="5892288" y="5783597"/>
                  </a:lnTo>
                  <a:cubicBezTo>
                    <a:pt x="5924133" y="5868150"/>
                    <a:pt x="5912457" y="5962947"/>
                    <a:pt x="5861046" y="6037246"/>
                  </a:cubicBezTo>
                  <a:cubicBezTo>
                    <a:pt x="5809635" y="6111544"/>
                    <a:pt x="5725037" y="6155883"/>
                    <a:pt x="5634686" y="6155883"/>
                  </a:cubicBezTo>
                  <a:lnTo>
                    <a:pt x="397814" y="6155883"/>
                  </a:lnTo>
                  <a:cubicBezTo>
                    <a:pt x="292307" y="6155883"/>
                    <a:pt x="191122" y="6113971"/>
                    <a:pt x="116517" y="6039366"/>
                  </a:cubicBezTo>
                  <a:cubicBezTo>
                    <a:pt x="41912" y="5964761"/>
                    <a:pt x="0" y="5863576"/>
                    <a:pt x="0" y="5758069"/>
                  </a:cubicBezTo>
                  <a:lnTo>
                    <a:pt x="0" y="1563867"/>
                  </a:lnTo>
                  <a:cubicBezTo>
                    <a:pt x="0" y="1307438"/>
                    <a:pt x="93222" y="1059754"/>
                    <a:pt x="262298" y="866961"/>
                  </a:cubicBezTo>
                  <a:close/>
                </a:path>
              </a:pathLst>
            </a:custGeom>
            <a:blipFill>
              <a:blip r:embed="rId3">
                <a:alphaModFix amt="31000"/>
              </a:blip>
              <a:stretch>
                <a:fillRect l="-40662" t="0" r="-40662" b="0"/>
              </a:stretch>
            </a:blipFill>
            <a:ln w="28575" cap="rnd">
              <a:solidFill>
                <a:srgbClr val="000000">
                  <a:alpha val="30980"/>
                </a:srgbClr>
              </a:solidFill>
              <a:prstDash val="sysDot"/>
              <a:round/>
            </a:ln>
          </p:spPr>
        </p:sp>
      </p:grpSp>
      <p:grpSp>
        <p:nvGrpSpPr>
          <p:cNvPr name="Group 14" id="14"/>
          <p:cNvGrpSpPr/>
          <p:nvPr/>
        </p:nvGrpSpPr>
        <p:grpSpPr>
          <a:xfrm rot="0">
            <a:off x="10289545" y="4271304"/>
            <a:ext cx="677751" cy="67775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19053D">
                    <a:alpha val="100000"/>
                  </a:srgbClr>
                </a:gs>
                <a:gs pos="100000">
                  <a:srgbClr val="0C001E">
                    <a:alpha val="100000"/>
                  </a:srgbClr>
                </a:gs>
              </a:gsLst>
              <a:lin ang="2700000"/>
            </a:gradFill>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7" id="17"/>
          <p:cNvGrpSpPr/>
          <p:nvPr/>
        </p:nvGrpSpPr>
        <p:grpSpPr>
          <a:xfrm rot="0">
            <a:off x="10289545" y="6465984"/>
            <a:ext cx="677751" cy="67775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19053D">
                    <a:alpha val="100000"/>
                  </a:srgbClr>
                </a:gs>
                <a:gs pos="100000">
                  <a:srgbClr val="0C001E">
                    <a:alpha val="100000"/>
                  </a:srgbClr>
                </a:gs>
              </a:gsLst>
              <a:lin ang="2700000"/>
            </a:gra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516174" y="4940445"/>
            <a:ext cx="12852734" cy="976631"/>
          </a:xfrm>
          <a:prstGeom prst="rect">
            <a:avLst/>
          </a:prstGeom>
        </p:spPr>
        <p:txBody>
          <a:bodyPr anchor="t" rtlCol="false" tIns="0" lIns="0" bIns="0" rIns="0">
            <a:spAutoFit/>
          </a:bodyPr>
          <a:lstStyle/>
          <a:p>
            <a:pPr algn="l">
              <a:lnSpc>
                <a:spcPts val="3919"/>
              </a:lnSpc>
            </a:pPr>
            <a:r>
              <a:rPr lang="en-US" sz="2799">
                <a:solidFill>
                  <a:srgbClr val="FFFFFF">
                    <a:alpha val="81961"/>
                  </a:srgbClr>
                </a:solidFill>
                <a:latin typeface="Open Sans"/>
                <a:ea typeface="Open Sans"/>
                <a:cs typeface="Open Sans"/>
                <a:sym typeface="Open Sans"/>
              </a:rPr>
              <a:t>Source of Dataset : </a:t>
            </a:r>
            <a:r>
              <a:rPr lang="en-US" sz="2799" u="sng">
                <a:solidFill>
                  <a:srgbClr val="FFFFFF">
                    <a:alpha val="81961"/>
                  </a:srgbClr>
                </a:solidFill>
                <a:latin typeface="Open Sans"/>
                <a:ea typeface="Open Sans"/>
                <a:cs typeface="Open Sans"/>
                <a:sym typeface="Open Sans"/>
                <a:hlinkClick r:id="rId4" tooltip="https://www.sciencedirect.com/journal/computers-in-biology-and-medicine"/>
              </a:rPr>
              <a:t>Computers in Biology and Medicine</a:t>
            </a:r>
          </a:p>
          <a:p>
            <a:pPr algn="l">
              <a:lnSpc>
                <a:spcPts val="3919"/>
              </a:lnSpc>
              <a:spcBef>
                <a:spcPct val="0"/>
              </a:spcBef>
            </a:pPr>
          </a:p>
        </p:txBody>
      </p:sp>
      <p:sp>
        <p:nvSpPr>
          <p:cNvPr name="TextBox 21" id="21"/>
          <p:cNvSpPr txBox="true"/>
          <p:nvPr/>
        </p:nvSpPr>
        <p:spPr>
          <a:xfrm rot="0">
            <a:off x="516174" y="381000"/>
            <a:ext cx="7886109" cy="2432050"/>
          </a:xfrm>
          <a:prstGeom prst="rect">
            <a:avLst/>
          </a:prstGeom>
        </p:spPr>
        <p:txBody>
          <a:bodyPr anchor="t" rtlCol="false" tIns="0" lIns="0" bIns="0" rIns="0">
            <a:spAutoFit/>
          </a:bodyPr>
          <a:lstStyle/>
          <a:p>
            <a:pPr algn="l">
              <a:lnSpc>
                <a:spcPts val="9799"/>
              </a:lnSpc>
            </a:pPr>
            <a:r>
              <a:rPr lang="en-US" sz="6999">
                <a:solidFill>
                  <a:srgbClr val="C101FB"/>
                </a:solidFill>
                <a:latin typeface="Bebas Neue Cyrillic"/>
                <a:ea typeface="Bebas Neue Cyrillic"/>
                <a:cs typeface="Bebas Neue Cyrillic"/>
                <a:sym typeface="Bebas Neue Cyrillic"/>
              </a:rPr>
              <a:t>Dataset Overview</a:t>
            </a:r>
          </a:p>
          <a:p>
            <a:pPr algn="l">
              <a:lnSpc>
                <a:spcPts val="9799"/>
              </a:lnSpc>
              <a:spcBef>
                <a:spcPct val="0"/>
              </a:spcBef>
            </a:pPr>
          </a:p>
        </p:txBody>
      </p:sp>
      <p:sp>
        <p:nvSpPr>
          <p:cNvPr name="TextBox 22" id="22"/>
          <p:cNvSpPr txBox="true"/>
          <p:nvPr/>
        </p:nvSpPr>
        <p:spPr>
          <a:xfrm rot="0">
            <a:off x="516174" y="2755900"/>
            <a:ext cx="12800072" cy="2462531"/>
          </a:xfrm>
          <a:prstGeom prst="rect">
            <a:avLst/>
          </a:prstGeom>
        </p:spPr>
        <p:txBody>
          <a:bodyPr anchor="t" rtlCol="false" tIns="0" lIns="0" bIns="0" rIns="0">
            <a:spAutoFit/>
          </a:bodyPr>
          <a:lstStyle/>
          <a:p>
            <a:pPr algn="l">
              <a:lnSpc>
                <a:spcPts val="3919"/>
              </a:lnSpc>
            </a:pPr>
            <a:r>
              <a:rPr lang="en-US" sz="2799">
                <a:solidFill>
                  <a:srgbClr val="FFFFFF">
                    <a:alpha val="81961"/>
                  </a:srgbClr>
                </a:solidFill>
                <a:latin typeface="Open Sans"/>
                <a:ea typeface="Open Sans"/>
                <a:cs typeface="Open Sans"/>
                <a:sym typeface="Open Sans"/>
              </a:rPr>
              <a:t>The dataset used in this project consists of MRI breast cancer images, categorized into two labels: Benign and Malignant. The images are organized into three subsets: training, validation, and testing, to facilitate the development and evaluation of the classification model.</a:t>
            </a:r>
          </a:p>
          <a:p>
            <a:pPr algn="l">
              <a:lnSpc>
                <a:spcPts val="3919"/>
              </a:lnSpc>
              <a:spcBef>
                <a:spcPct val="0"/>
              </a:spcBef>
            </a:pPr>
          </a:p>
        </p:txBody>
      </p:sp>
      <p:sp>
        <p:nvSpPr>
          <p:cNvPr name="TextBox 23" id="23"/>
          <p:cNvSpPr txBox="true"/>
          <p:nvPr/>
        </p:nvSpPr>
        <p:spPr>
          <a:xfrm rot="0">
            <a:off x="516174" y="2051735"/>
            <a:ext cx="2914742" cy="323215"/>
          </a:xfrm>
          <a:prstGeom prst="rect">
            <a:avLst/>
          </a:prstGeom>
        </p:spPr>
        <p:txBody>
          <a:bodyPr anchor="t" rtlCol="false" tIns="0" lIns="0" bIns="0" rIns="0">
            <a:spAutoFit/>
          </a:bodyPr>
          <a:lstStyle/>
          <a:p>
            <a:pPr algn="l">
              <a:lnSpc>
                <a:spcPts val="2659"/>
              </a:lnSpc>
              <a:spcBef>
                <a:spcPct val="0"/>
              </a:spcBef>
            </a:pPr>
            <a:r>
              <a:rPr lang="en-US" b="true" sz="1899">
                <a:solidFill>
                  <a:srgbClr val="C101FB">
                    <a:alpha val="84706"/>
                  </a:srgbClr>
                </a:solidFill>
                <a:latin typeface="Open Sans Bold"/>
                <a:ea typeface="Open Sans Bold"/>
                <a:cs typeface="Open Sans Bold"/>
                <a:sym typeface="Open Sans Bold"/>
              </a:rPr>
              <a:t>Source of Dataset </a:t>
            </a:r>
          </a:p>
        </p:txBody>
      </p:sp>
      <p:sp>
        <p:nvSpPr>
          <p:cNvPr name="TextBox 24" id="24"/>
          <p:cNvSpPr txBox="true"/>
          <p:nvPr/>
        </p:nvSpPr>
        <p:spPr>
          <a:xfrm rot="0">
            <a:off x="1028700" y="7086584"/>
            <a:ext cx="12800072" cy="1471931"/>
          </a:xfrm>
          <a:prstGeom prst="rect">
            <a:avLst/>
          </a:prstGeom>
        </p:spPr>
        <p:txBody>
          <a:bodyPr anchor="t" rtlCol="false" tIns="0" lIns="0" bIns="0" rIns="0">
            <a:spAutoFit/>
          </a:bodyPr>
          <a:lstStyle/>
          <a:p>
            <a:pPr algn="l" marL="604513" indent="-302256" lvl="1">
              <a:lnSpc>
                <a:spcPts val="3919"/>
              </a:lnSpc>
              <a:buFont typeface="Arial"/>
              <a:buChar char="•"/>
            </a:pPr>
            <a:r>
              <a:rPr lang="en-US" sz="2799">
                <a:solidFill>
                  <a:srgbClr val="FFFFFF">
                    <a:alpha val="81961"/>
                  </a:srgbClr>
                </a:solidFill>
                <a:latin typeface="Open Sans"/>
                <a:ea typeface="Open Sans"/>
                <a:cs typeface="Open Sans"/>
                <a:sym typeface="Open Sans"/>
              </a:rPr>
              <a:t>Train Set: 20,434 images</a:t>
            </a:r>
          </a:p>
          <a:p>
            <a:pPr algn="l" marL="604513" indent="-302256" lvl="1">
              <a:lnSpc>
                <a:spcPts val="3919"/>
              </a:lnSpc>
              <a:buFont typeface="Arial"/>
              <a:buChar char="•"/>
            </a:pPr>
            <a:r>
              <a:rPr lang="en-US" sz="2799">
                <a:solidFill>
                  <a:srgbClr val="FFFFFF">
                    <a:alpha val="81961"/>
                  </a:srgbClr>
                </a:solidFill>
                <a:latin typeface="Open Sans"/>
                <a:ea typeface="Open Sans"/>
                <a:cs typeface="Open Sans"/>
                <a:sym typeface="Open Sans"/>
              </a:rPr>
              <a:t>Validation Set: 1,989 images</a:t>
            </a:r>
          </a:p>
          <a:p>
            <a:pPr algn="l" marL="604513" indent="-302256" lvl="1">
              <a:lnSpc>
                <a:spcPts val="3919"/>
              </a:lnSpc>
              <a:buFont typeface="Arial"/>
              <a:buChar char="•"/>
            </a:pPr>
            <a:r>
              <a:rPr lang="en-US" sz="2799">
                <a:solidFill>
                  <a:srgbClr val="FFFFFF">
                    <a:alpha val="81961"/>
                  </a:srgbClr>
                </a:solidFill>
                <a:latin typeface="Open Sans"/>
                <a:ea typeface="Open Sans"/>
                <a:cs typeface="Open Sans"/>
                <a:sym typeface="Open Sans"/>
              </a:rPr>
              <a:t>Test Set: 6,851 images</a:t>
            </a:r>
          </a:p>
        </p:txBody>
      </p:sp>
      <p:sp>
        <p:nvSpPr>
          <p:cNvPr name="TextBox 25" id="25"/>
          <p:cNvSpPr txBox="true"/>
          <p:nvPr/>
        </p:nvSpPr>
        <p:spPr>
          <a:xfrm rot="0">
            <a:off x="516174" y="5878976"/>
            <a:ext cx="2012018" cy="323215"/>
          </a:xfrm>
          <a:prstGeom prst="rect">
            <a:avLst/>
          </a:prstGeom>
        </p:spPr>
        <p:txBody>
          <a:bodyPr anchor="t" rtlCol="false" tIns="0" lIns="0" bIns="0" rIns="0">
            <a:spAutoFit/>
          </a:bodyPr>
          <a:lstStyle/>
          <a:p>
            <a:pPr algn="l">
              <a:lnSpc>
                <a:spcPts val="2659"/>
              </a:lnSpc>
              <a:spcBef>
                <a:spcPct val="0"/>
              </a:spcBef>
            </a:pPr>
            <a:r>
              <a:rPr lang="en-US" b="true" sz="1899">
                <a:solidFill>
                  <a:srgbClr val="C101FB">
                    <a:alpha val="84706"/>
                  </a:srgbClr>
                </a:solidFill>
                <a:latin typeface="Open Sans Bold"/>
                <a:ea typeface="Open Sans Bold"/>
                <a:cs typeface="Open Sans Bold"/>
                <a:sym typeface="Open Sans Bold"/>
              </a:rPr>
              <a:t>Structure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19053D">
                    <a:alpha val="100000"/>
                  </a:srgbClr>
                </a:gs>
                <a:gs pos="100000">
                  <a:srgbClr val="0C001E">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63500" lIns="63500" bIns="63500" rIns="635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19053D">
                    <a:alpha val="100000"/>
                  </a:srgbClr>
                </a:gs>
                <a:gs pos="100000">
                  <a:srgbClr val="0C001E">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63500" lIns="63500" bIns="63500" rIns="63500"/>
            <a:lstStyle/>
            <a:p>
              <a:pPr algn="ctr">
                <a:lnSpc>
                  <a:spcPts val="2659"/>
                </a:lnSpc>
              </a:pPr>
            </a:p>
          </p:txBody>
        </p:sp>
      </p:grpSp>
      <p:grpSp>
        <p:nvGrpSpPr>
          <p:cNvPr name="Group 8" id="8"/>
          <p:cNvGrpSpPr/>
          <p:nvPr/>
        </p:nvGrpSpPr>
        <p:grpSpPr>
          <a:xfrm rot="0">
            <a:off x="0" y="1794361"/>
            <a:ext cx="8402462" cy="8502164"/>
            <a:chOff x="0" y="0"/>
            <a:chExt cx="6314339" cy="6389263"/>
          </a:xfrm>
        </p:grpSpPr>
        <p:sp>
          <p:nvSpPr>
            <p:cNvPr name="Freeform 9" id="9"/>
            <p:cNvSpPr/>
            <p:nvPr/>
          </p:nvSpPr>
          <p:spPr>
            <a:xfrm flipH="false" flipV="false" rot="0">
              <a:off x="0" y="0"/>
              <a:ext cx="6314339" cy="6389263"/>
            </a:xfrm>
            <a:custGeom>
              <a:avLst/>
              <a:gdLst/>
              <a:ahLst/>
              <a:cxnLst/>
              <a:rect r="r" b="b" t="t" l="l"/>
              <a:pathLst>
                <a:path h="6389263" w="6314339">
                  <a:moveTo>
                    <a:pt x="0" y="1214368"/>
                  </a:moveTo>
                  <a:lnTo>
                    <a:pt x="946756" y="133027"/>
                  </a:lnTo>
                  <a:lnTo>
                    <a:pt x="5367582" y="0"/>
                  </a:lnTo>
                  <a:lnTo>
                    <a:pt x="6314339" y="3066214"/>
                  </a:lnTo>
                  <a:lnTo>
                    <a:pt x="5826496" y="5273677"/>
                  </a:lnTo>
                  <a:lnTo>
                    <a:pt x="6245962" y="6389263"/>
                  </a:lnTo>
                  <a:lnTo>
                    <a:pt x="0" y="6389263"/>
                  </a:lnTo>
                  <a:close/>
                </a:path>
              </a:pathLst>
            </a:custGeom>
            <a:gradFill rotWithShape="true">
              <a:gsLst>
                <a:gs pos="0">
                  <a:srgbClr val="19053D">
                    <a:alpha val="100000"/>
                  </a:srgbClr>
                </a:gs>
                <a:gs pos="100000">
                  <a:srgbClr val="0C001E">
                    <a:alpha val="100000"/>
                  </a:srgbClr>
                </a:gs>
              </a:gsLst>
              <a:lin ang="2700000"/>
            </a:gradFill>
            <a:ln w="12700">
              <a:solidFill>
                <a:srgbClr val="000000"/>
              </a:solidFill>
            </a:ln>
          </p:spPr>
        </p:sp>
      </p:grpSp>
      <p:sp>
        <p:nvSpPr>
          <p:cNvPr name="Freeform 10" id="10"/>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11" id="11"/>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12" id="12"/>
          <p:cNvGrpSpPr/>
          <p:nvPr/>
        </p:nvGrpSpPr>
        <p:grpSpPr>
          <a:xfrm rot="0">
            <a:off x="11343723" y="587726"/>
            <a:ext cx="8115300" cy="8198109"/>
            <a:chOff x="0" y="0"/>
            <a:chExt cx="6098540" cy="6160770"/>
          </a:xfrm>
        </p:grpSpPr>
        <p:sp>
          <p:nvSpPr>
            <p:cNvPr name="Freeform 13" id="13"/>
            <p:cNvSpPr/>
            <p:nvPr/>
          </p:nvSpPr>
          <p:spPr>
            <a:xfrm flipH="false" flipV="false" rot="0">
              <a:off x="0" y="0"/>
              <a:ext cx="6098540" cy="6160770"/>
            </a:xfrm>
            <a:custGeom>
              <a:avLst/>
              <a:gdLst/>
              <a:ahLst/>
              <a:cxnLst/>
              <a:rect r="r" b="b" t="t" l="l"/>
              <a:pathLst>
                <a:path h="6160770" w="6098540">
                  <a:moveTo>
                    <a:pt x="0" y="1170940"/>
                  </a:moveTo>
                  <a:lnTo>
                    <a:pt x="914400" y="128270"/>
                  </a:lnTo>
                  <a:lnTo>
                    <a:pt x="5184140" y="0"/>
                  </a:lnTo>
                  <a:lnTo>
                    <a:pt x="6098540" y="2956560"/>
                  </a:lnTo>
                  <a:lnTo>
                    <a:pt x="5627370" y="5085080"/>
                  </a:lnTo>
                  <a:lnTo>
                    <a:pt x="6032500" y="6160770"/>
                  </a:lnTo>
                  <a:lnTo>
                    <a:pt x="0" y="6160770"/>
                  </a:lnTo>
                  <a:close/>
                </a:path>
              </a:pathLst>
            </a:custGeom>
            <a:blipFill>
              <a:blip r:embed="rId3">
                <a:alphaModFix amt="20999"/>
              </a:blip>
              <a:stretch>
                <a:fillRect l="-17346" t="0" r="-17346" b="0"/>
              </a:stretch>
            </a:blipFill>
          </p:spPr>
        </p:sp>
      </p:grpSp>
      <p:grpSp>
        <p:nvGrpSpPr>
          <p:cNvPr name="Group 14" id="14"/>
          <p:cNvGrpSpPr/>
          <p:nvPr/>
        </p:nvGrpSpPr>
        <p:grpSpPr>
          <a:xfrm rot="0">
            <a:off x="10289545" y="4271304"/>
            <a:ext cx="677751" cy="67775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19053D">
                    <a:alpha val="100000"/>
                  </a:srgbClr>
                </a:gs>
                <a:gs pos="100000">
                  <a:srgbClr val="0C001E">
                    <a:alpha val="100000"/>
                  </a:srgbClr>
                </a:gs>
              </a:gsLst>
              <a:lin ang="2700000"/>
            </a:gradFill>
          </p:spPr>
        </p:sp>
        <p:sp>
          <p:nvSpPr>
            <p:cNvPr name="TextBox 16" id="16"/>
            <p:cNvSpPr txBox="true"/>
            <p:nvPr/>
          </p:nvSpPr>
          <p:spPr>
            <a:xfrm>
              <a:off x="0" y="-47625"/>
              <a:ext cx="812800" cy="860425"/>
            </a:xfrm>
            <a:prstGeom prst="rect">
              <a:avLst/>
            </a:prstGeom>
          </p:spPr>
          <p:txBody>
            <a:bodyPr anchor="ctr" rtlCol="false" tIns="63500" lIns="63500" bIns="63500" rIns="63500"/>
            <a:lstStyle/>
            <a:p>
              <a:pPr algn="ctr">
                <a:lnSpc>
                  <a:spcPts val="2239"/>
                </a:lnSpc>
              </a:pPr>
            </a:p>
          </p:txBody>
        </p:sp>
      </p:grpSp>
      <p:grpSp>
        <p:nvGrpSpPr>
          <p:cNvPr name="Group 17" id="17"/>
          <p:cNvGrpSpPr/>
          <p:nvPr/>
        </p:nvGrpSpPr>
        <p:grpSpPr>
          <a:xfrm rot="0">
            <a:off x="10289545" y="6465984"/>
            <a:ext cx="677751" cy="67775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19053D">
                    <a:alpha val="100000"/>
                  </a:srgbClr>
                </a:gs>
                <a:gs pos="100000">
                  <a:srgbClr val="0C001E">
                    <a:alpha val="100000"/>
                  </a:srgbClr>
                </a:gs>
              </a:gsLst>
              <a:lin ang="2700000"/>
            </a:gradFill>
          </p:spPr>
        </p:sp>
        <p:sp>
          <p:nvSpPr>
            <p:cNvPr name="TextBox 19" id="19"/>
            <p:cNvSpPr txBox="true"/>
            <p:nvPr/>
          </p:nvSpPr>
          <p:spPr>
            <a:xfrm>
              <a:off x="0" y="-47625"/>
              <a:ext cx="812800" cy="860425"/>
            </a:xfrm>
            <a:prstGeom prst="rect">
              <a:avLst/>
            </a:prstGeom>
          </p:spPr>
          <p:txBody>
            <a:bodyPr anchor="ctr" rtlCol="false" tIns="63500" lIns="63500" bIns="63500" rIns="63500"/>
            <a:lstStyle/>
            <a:p>
              <a:pPr algn="ctr">
                <a:lnSpc>
                  <a:spcPts val="2239"/>
                </a:lnSpc>
              </a:pPr>
            </a:p>
          </p:txBody>
        </p:sp>
      </p:grpSp>
      <p:sp>
        <p:nvSpPr>
          <p:cNvPr name="TextBox 20" id="20"/>
          <p:cNvSpPr txBox="true"/>
          <p:nvPr/>
        </p:nvSpPr>
        <p:spPr>
          <a:xfrm rot="0">
            <a:off x="443631" y="403374"/>
            <a:ext cx="4347174" cy="1193800"/>
          </a:xfrm>
          <a:prstGeom prst="rect">
            <a:avLst/>
          </a:prstGeom>
        </p:spPr>
        <p:txBody>
          <a:bodyPr anchor="t" rtlCol="false" tIns="0" lIns="0" bIns="0" rIns="0">
            <a:spAutoFit/>
          </a:bodyPr>
          <a:lstStyle/>
          <a:p>
            <a:pPr algn="l">
              <a:lnSpc>
                <a:spcPts val="9799"/>
              </a:lnSpc>
              <a:spcBef>
                <a:spcPct val="0"/>
              </a:spcBef>
            </a:pPr>
            <a:r>
              <a:rPr lang="en-US" sz="6999">
                <a:solidFill>
                  <a:srgbClr val="C101FB"/>
                </a:solidFill>
                <a:latin typeface="Bebas Neue Cyrillic"/>
                <a:ea typeface="Bebas Neue Cyrillic"/>
                <a:cs typeface="Bebas Neue Cyrillic"/>
                <a:sym typeface="Bebas Neue Cyrillic"/>
              </a:rPr>
              <a:t>Methodology</a:t>
            </a:r>
          </a:p>
        </p:txBody>
      </p:sp>
      <p:sp>
        <p:nvSpPr>
          <p:cNvPr name="TextBox 21" id="21"/>
          <p:cNvSpPr txBox="true"/>
          <p:nvPr/>
        </p:nvSpPr>
        <p:spPr>
          <a:xfrm rot="0">
            <a:off x="443631" y="2573313"/>
            <a:ext cx="15599353" cy="1526541"/>
          </a:xfrm>
          <a:prstGeom prst="rect">
            <a:avLst/>
          </a:prstGeom>
        </p:spPr>
        <p:txBody>
          <a:bodyPr anchor="t" rtlCol="false" tIns="0" lIns="0" bIns="0" rIns="0">
            <a:spAutoFit/>
          </a:bodyPr>
          <a:lstStyle/>
          <a:p>
            <a:pPr algn="l">
              <a:lnSpc>
                <a:spcPts val="4059"/>
              </a:lnSpc>
            </a:pPr>
            <a:r>
              <a:rPr lang="en-US" sz="2899" b="true">
                <a:solidFill>
                  <a:srgbClr val="FFFFFF">
                    <a:alpha val="81961"/>
                  </a:srgbClr>
                </a:solidFill>
                <a:latin typeface="Open Sans Bold"/>
                <a:ea typeface="Open Sans Bold"/>
                <a:cs typeface="Open Sans Bold"/>
                <a:sym typeface="Open Sans Bold"/>
              </a:rPr>
              <a:t>Resizing : </a:t>
            </a:r>
            <a:r>
              <a:rPr lang="en-US" sz="2899">
                <a:solidFill>
                  <a:srgbClr val="FFFFFF">
                    <a:alpha val="81961"/>
                  </a:srgbClr>
                </a:solidFill>
                <a:latin typeface="Open Sans"/>
                <a:ea typeface="Open Sans"/>
                <a:cs typeface="Open Sans"/>
                <a:sym typeface="Open Sans"/>
              </a:rPr>
              <a:t>All images were resized to a fixed dimension of (224 x 224) pixels to match the input size</a:t>
            </a:r>
          </a:p>
          <a:p>
            <a:pPr algn="l">
              <a:lnSpc>
                <a:spcPts val="4059"/>
              </a:lnSpc>
              <a:spcBef>
                <a:spcPct val="0"/>
              </a:spcBef>
            </a:pPr>
          </a:p>
        </p:txBody>
      </p:sp>
      <p:sp>
        <p:nvSpPr>
          <p:cNvPr name="TextBox 22" id="22"/>
          <p:cNvSpPr txBox="true"/>
          <p:nvPr/>
        </p:nvSpPr>
        <p:spPr>
          <a:xfrm rot="0">
            <a:off x="443631" y="1797588"/>
            <a:ext cx="10900092" cy="1012191"/>
          </a:xfrm>
          <a:prstGeom prst="rect">
            <a:avLst/>
          </a:prstGeom>
        </p:spPr>
        <p:txBody>
          <a:bodyPr anchor="t" rtlCol="false" tIns="0" lIns="0" bIns="0" rIns="0">
            <a:spAutoFit/>
          </a:bodyPr>
          <a:lstStyle/>
          <a:p>
            <a:pPr algn="l">
              <a:lnSpc>
                <a:spcPts val="4059"/>
              </a:lnSpc>
            </a:pPr>
            <a:r>
              <a:rPr lang="en-US" sz="2899" b="true">
                <a:solidFill>
                  <a:srgbClr val="C101FB">
                    <a:alpha val="84706"/>
                  </a:srgbClr>
                </a:solidFill>
                <a:latin typeface="Open Sans Bold"/>
                <a:ea typeface="Open Sans Bold"/>
                <a:cs typeface="Open Sans Bold"/>
                <a:sym typeface="Open Sans Bold"/>
              </a:rPr>
              <a:t>Preprocessing</a:t>
            </a:r>
          </a:p>
          <a:p>
            <a:pPr algn="l">
              <a:lnSpc>
                <a:spcPts val="4059"/>
              </a:lnSpc>
              <a:spcBef>
                <a:spcPct val="0"/>
              </a:spcBef>
            </a:pPr>
          </a:p>
        </p:txBody>
      </p:sp>
      <p:sp>
        <p:nvSpPr>
          <p:cNvPr name="TextBox 23" id="23"/>
          <p:cNvSpPr txBox="true"/>
          <p:nvPr/>
        </p:nvSpPr>
        <p:spPr>
          <a:xfrm rot="0">
            <a:off x="443631" y="3816235"/>
            <a:ext cx="15248558" cy="1526540"/>
          </a:xfrm>
          <a:prstGeom prst="rect">
            <a:avLst/>
          </a:prstGeom>
        </p:spPr>
        <p:txBody>
          <a:bodyPr anchor="t" rtlCol="false" tIns="0" lIns="0" bIns="0" rIns="0">
            <a:spAutoFit/>
          </a:bodyPr>
          <a:lstStyle/>
          <a:p>
            <a:pPr algn="l">
              <a:lnSpc>
                <a:spcPts val="4060"/>
              </a:lnSpc>
            </a:pPr>
            <a:r>
              <a:rPr lang="en-US" sz="2900" b="true">
                <a:solidFill>
                  <a:srgbClr val="FFFFFF">
                    <a:alpha val="81961"/>
                  </a:srgbClr>
                </a:solidFill>
                <a:latin typeface="Open Sans Bold"/>
                <a:ea typeface="Open Sans Bold"/>
                <a:cs typeface="Open Sans Bold"/>
                <a:sym typeface="Open Sans Bold"/>
              </a:rPr>
              <a:t>Normalization : </a:t>
            </a:r>
            <a:r>
              <a:rPr lang="en-US" sz="2900">
                <a:solidFill>
                  <a:srgbClr val="FFFFFF">
                    <a:alpha val="81961"/>
                  </a:srgbClr>
                </a:solidFill>
                <a:latin typeface="Open Sans"/>
                <a:ea typeface="Open Sans"/>
                <a:cs typeface="Open Sans"/>
                <a:sym typeface="Open Sans"/>
              </a:rPr>
              <a:t>Pixel values, originally ranging from 0 to 255, were scaled to a range of 0 to 1 by dividing by 255</a:t>
            </a:r>
          </a:p>
          <a:p>
            <a:pPr algn="l">
              <a:lnSpc>
                <a:spcPts val="4060"/>
              </a:lnSpc>
              <a:spcBef>
                <a:spcPct val="0"/>
              </a:spcBef>
            </a:pPr>
          </a:p>
        </p:txBody>
      </p:sp>
      <p:sp>
        <p:nvSpPr>
          <p:cNvPr name="TextBox 24" id="24"/>
          <p:cNvSpPr txBox="true"/>
          <p:nvPr/>
        </p:nvSpPr>
        <p:spPr>
          <a:xfrm rot="0">
            <a:off x="443631" y="5062788"/>
            <a:ext cx="15248558" cy="2040890"/>
          </a:xfrm>
          <a:prstGeom prst="rect">
            <a:avLst/>
          </a:prstGeom>
        </p:spPr>
        <p:txBody>
          <a:bodyPr anchor="t" rtlCol="false" tIns="0" lIns="0" bIns="0" rIns="0">
            <a:spAutoFit/>
          </a:bodyPr>
          <a:lstStyle/>
          <a:p>
            <a:pPr algn="l">
              <a:lnSpc>
                <a:spcPts val="4060"/>
              </a:lnSpc>
            </a:pPr>
            <a:r>
              <a:rPr lang="en-US" sz="2900">
                <a:solidFill>
                  <a:srgbClr val="FFFFFF">
                    <a:alpha val="81961"/>
                  </a:srgbClr>
                </a:solidFill>
                <a:latin typeface="Open Sans"/>
                <a:ea typeface="Open Sans"/>
                <a:cs typeface="Open Sans"/>
                <a:sym typeface="Open Sans"/>
              </a:rPr>
              <a:t>Mean: [0.485, 0.456, 0.406]</a:t>
            </a:r>
          </a:p>
          <a:p>
            <a:pPr algn="l">
              <a:lnSpc>
                <a:spcPts val="4060"/>
              </a:lnSpc>
            </a:pPr>
            <a:r>
              <a:rPr lang="en-US" sz="2900">
                <a:solidFill>
                  <a:srgbClr val="FFFFFF">
                    <a:alpha val="81961"/>
                  </a:srgbClr>
                </a:solidFill>
                <a:latin typeface="Open Sans"/>
                <a:ea typeface="Open Sans"/>
                <a:cs typeface="Open Sans"/>
                <a:sym typeface="Open Sans"/>
              </a:rPr>
              <a:t>Standard Deviation: [0.229, 0.224, 0.225]</a:t>
            </a:r>
          </a:p>
          <a:p>
            <a:pPr algn="l">
              <a:lnSpc>
                <a:spcPts val="4060"/>
              </a:lnSpc>
            </a:pPr>
          </a:p>
          <a:p>
            <a:pPr algn="l">
              <a:lnSpc>
                <a:spcPts val="4060"/>
              </a:lnSpc>
              <a:spcBef>
                <a:spcPct val="0"/>
              </a:spcBef>
            </a:pPr>
          </a:p>
        </p:txBody>
      </p:sp>
      <p:sp>
        <p:nvSpPr>
          <p:cNvPr name="TextBox 25" id="25"/>
          <p:cNvSpPr txBox="true"/>
          <p:nvPr/>
        </p:nvSpPr>
        <p:spPr>
          <a:xfrm rot="0">
            <a:off x="443631" y="6349230"/>
            <a:ext cx="10900092" cy="1012191"/>
          </a:xfrm>
          <a:prstGeom prst="rect">
            <a:avLst/>
          </a:prstGeom>
        </p:spPr>
        <p:txBody>
          <a:bodyPr anchor="t" rtlCol="false" tIns="0" lIns="0" bIns="0" rIns="0">
            <a:spAutoFit/>
          </a:bodyPr>
          <a:lstStyle/>
          <a:p>
            <a:pPr algn="l">
              <a:lnSpc>
                <a:spcPts val="4059"/>
              </a:lnSpc>
            </a:pPr>
            <a:r>
              <a:rPr lang="en-US" sz="2899" b="true">
                <a:solidFill>
                  <a:srgbClr val="C101FB">
                    <a:alpha val="84706"/>
                  </a:srgbClr>
                </a:solidFill>
                <a:latin typeface="Open Sans Bold"/>
                <a:ea typeface="Open Sans Bold"/>
                <a:cs typeface="Open Sans Bold"/>
                <a:sym typeface="Open Sans Bold"/>
              </a:rPr>
              <a:t>Data Augmentation</a:t>
            </a:r>
          </a:p>
          <a:p>
            <a:pPr algn="l">
              <a:lnSpc>
                <a:spcPts val="4059"/>
              </a:lnSpc>
              <a:spcBef>
                <a:spcPct val="0"/>
              </a:spcBef>
            </a:pPr>
          </a:p>
        </p:txBody>
      </p:sp>
      <p:sp>
        <p:nvSpPr>
          <p:cNvPr name="TextBox 26" id="26"/>
          <p:cNvSpPr txBox="true"/>
          <p:nvPr/>
        </p:nvSpPr>
        <p:spPr>
          <a:xfrm rot="0">
            <a:off x="443631" y="7217410"/>
            <a:ext cx="15248558" cy="2040890"/>
          </a:xfrm>
          <a:prstGeom prst="rect">
            <a:avLst/>
          </a:prstGeom>
        </p:spPr>
        <p:txBody>
          <a:bodyPr anchor="t" rtlCol="false" tIns="0" lIns="0" bIns="0" rIns="0">
            <a:spAutoFit/>
          </a:bodyPr>
          <a:lstStyle/>
          <a:p>
            <a:pPr algn="l" marL="626111" indent="-313055" lvl="1">
              <a:lnSpc>
                <a:spcPts val="4060"/>
              </a:lnSpc>
              <a:buFont typeface="Arial"/>
              <a:buChar char="•"/>
            </a:pPr>
            <a:r>
              <a:rPr lang="en-US" sz="2900">
                <a:solidFill>
                  <a:srgbClr val="FFFFFF">
                    <a:alpha val="81961"/>
                  </a:srgbClr>
                </a:solidFill>
                <a:latin typeface="Open Sans"/>
                <a:ea typeface="Open Sans"/>
                <a:cs typeface="Open Sans"/>
                <a:sym typeface="Open Sans"/>
              </a:rPr>
              <a:t>Random Horizontal Flip</a:t>
            </a:r>
          </a:p>
          <a:p>
            <a:pPr algn="l" marL="626111" indent="-313055" lvl="1">
              <a:lnSpc>
                <a:spcPts val="4060"/>
              </a:lnSpc>
              <a:buFont typeface="Arial"/>
              <a:buChar char="•"/>
            </a:pPr>
            <a:r>
              <a:rPr lang="en-US" sz="2900">
                <a:solidFill>
                  <a:srgbClr val="FFFFFF">
                    <a:alpha val="81961"/>
                  </a:srgbClr>
                </a:solidFill>
                <a:latin typeface="Open Sans"/>
                <a:ea typeface="Open Sans"/>
                <a:cs typeface="Open Sans"/>
                <a:sym typeface="Open Sans"/>
              </a:rPr>
              <a:t>Random Rotation</a:t>
            </a:r>
          </a:p>
          <a:p>
            <a:pPr algn="l" marL="626111" indent="-313055" lvl="1">
              <a:lnSpc>
                <a:spcPts val="4060"/>
              </a:lnSpc>
              <a:buFont typeface="Arial"/>
              <a:buChar char="•"/>
            </a:pPr>
            <a:r>
              <a:rPr lang="en-US" sz="2900">
                <a:solidFill>
                  <a:srgbClr val="FFFFFF">
                    <a:alpha val="81961"/>
                  </a:srgbClr>
                </a:solidFill>
                <a:latin typeface="Open Sans"/>
                <a:ea typeface="Open Sans"/>
                <a:cs typeface="Open Sans"/>
                <a:sym typeface="Open Sans"/>
              </a:rPr>
              <a:t>Color Jitter</a:t>
            </a:r>
          </a:p>
          <a:p>
            <a:pPr algn="l" marL="626111" indent="-313055" lvl="1">
              <a:lnSpc>
                <a:spcPts val="4060"/>
              </a:lnSpc>
              <a:buFont typeface="Arial"/>
              <a:buChar char="•"/>
            </a:pPr>
            <a:r>
              <a:rPr lang="en-US" sz="2900">
                <a:solidFill>
                  <a:srgbClr val="FFFFFF">
                    <a:alpha val="81961"/>
                  </a:srgbClr>
                </a:solidFill>
                <a:latin typeface="Open Sans"/>
                <a:ea typeface="Open Sans"/>
                <a:cs typeface="Open Sans"/>
                <a:sym typeface="Open Sans"/>
              </a:rPr>
              <a:t>Conversion to Tensor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6" id="6"/>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7" id="7"/>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Freeform 8" id="8"/>
          <p:cNvSpPr/>
          <p:nvPr/>
        </p:nvSpPr>
        <p:spPr>
          <a:xfrm flipH="false" flipV="false" rot="0">
            <a:off x="10413718" y="2708836"/>
            <a:ext cx="7087824" cy="5149358"/>
          </a:xfrm>
          <a:custGeom>
            <a:avLst/>
            <a:gdLst/>
            <a:ahLst/>
            <a:cxnLst/>
            <a:rect r="r" b="b" t="t" l="l"/>
            <a:pathLst>
              <a:path h="5149358" w="7087824">
                <a:moveTo>
                  <a:pt x="0" y="0"/>
                </a:moveTo>
                <a:lnTo>
                  <a:pt x="7087824" y="0"/>
                </a:lnTo>
                <a:lnTo>
                  <a:pt x="7087824" y="5149358"/>
                </a:lnTo>
                <a:lnTo>
                  <a:pt x="0" y="5149358"/>
                </a:lnTo>
                <a:lnTo>
                  <a:pt x="0" y="0"/>
                </a:lnTo>
                <a:close/>
              </a:path>
            </a:pathLst>
          </a:custGeom>
          <a:blipFill>
            <a:blip r:embed="rId3">
              <a:alphaModFix amt="31000"/>
            </a:blip>
            <a:stretch>
              <a:fillRect l="-14578" t="0" r="-14578" b="0"/>
            </a:stretch>
          </a:blipFill>
        </p:spPr>
      </p:sp>
      <p:sp>
        <p:nvSpPr>
          <p:cNvPr name="TextBox 9" id="9"/>
          <p:cNvSpPr txBox="true"/>
          <p:nvPr/>
        </p:nvSpPr>
        <p:spPr>
          <a:xfrm rot="0">
            <a:off x="240125" y="517122"/>
            <a:ext cx="11005987" cy="2432050"/>
          </a:xfrm>
          <a:prstGeom prst="rect">
            <a:avLst/>
          </a:prstGeom>
        </p:spPr>
        <p:txBody>
          <a:bodyPr anchor="t" rtlCol="false" tIns="0" lIns="0" bIns="0" rIns="0">
            <a:spAutoFit/>
          </a:bodyPr>
          <a:lstStyle/>
          <a:p>
            <a:pPr algn="l">
              <a:lnSpc>
                <a:spcPts val="9799"/>
              </a:lnSpc>
            </a:pPr>
            <a:r>
              <a:rPr lang="en-US" sz="6999">
                <a:solidFill>
                  <a:srgbClr val="C101FB"/>
                </a:solidFill>
                <a:latin typeface="Bebas Neue Cyrillic"/>
                <a:ea typeface="Bebas Neue Cyrillic"/>
                <a:cs typeface="Bebas Neue Cyrillic"/>
                <a:sym typeface="Bebas Neue Cyrillic"/>
              </a:rPr>
              <a:t>Models Used and Development</a:t>
            </a:r>
          </a:p>
          <a:p>
            <a:pPr algn="l">
              <a:lnSpc>
                <a:spcPts val="9799"/>
              </a:lnSpc>
              <a:spcBef>
                <a:spcPct val="0"/>
              </a:spcBef>
            </a:pPr>
          </a:p>
        </p:txBody>
      </p:sp>
      <p:sp>
        <p:nvSpPr>
          <p:cNvPr name="TextBox 10" id="10"/>
          <p:cNvSpPr txBox="true"/>
          <p:nvPr/>
        </p:nvSpPr>
        <p:spPr>
          <a:xfrm rot="0">
            <a:off x="240125" y="2077507"/>
            <a:ext cx="2012018" cy="497841"/>
          </a:xfrm>
          <a:prstGeom prst="rect">
            <a:avLst/>
          </a:prstGeom>
        </p:spPr>
        <p:txBody>
          <a:bodyPr anchor="t" rtlCol="false" tIns="0" lIns="0" bIns="0" rIns="0">
            <a:spAutoFit/>
          </a:bodyPr>
          <a:lstStyle/>
          <a:p>
            <a:pPr algn="l">
              <a:lnSpc>
                <a:spcPts val="4059"/>
              </a:lnSpc>
              <a:spcBef>
                <a:spcPct val="0"/>
              </a:spcBef>
            </a:pPr>
            <a:r>
              <a:rPr lang="en-US" b="true" sz="2899">
                <a:solidFill>
                  <a:srgbClr val="C101FB">
                    <a:alpha val="84706"/>
                  </a:srgbClr>
                </a:solidFill>
                <a:latin typeface="Open Sans Bold"/>
                <a:ea typeface="Open Sans Bold"/>
                <a:cs typeface="Open Sans Bold"/>
                <a:sym typeface="Open Sans Bold"/>
              </a:rPr>
              <a:t>Models</a:t>
            </a:r>
          </a:p>
        </p:txBody>
      </p:sp>
      <p:sp>
        <p:nvSpPr>
          <p:cNvPr name="TextBox 11" id="11"/>
          <p:cNvSpPr txBox="true"/>
          <p:nvPr/>
        </p:nvSpPr>
        <p:spPr>
          <a:xfrm rot="0">
            <a:off x="582055" y="2950971"/>
            <a:ext cx="12961525" cy="2040891"/>
          </a:xfrm>
          <a:prstGeom prst="rect">
            <a:avLst/>
          </a:prstGeom>
        </p:spPr>
        <p:txBody>
          <a:bodyPr anchor="t" rtlCol="false" tIns="0" lIns="0" bIns="0" rIns="0">
            <a:spAutoFit/>
          </a:bodyPr>
          <a:lstStyle/>
          <a:p>
            <a:pPr algn="l">
              <a:lnSpc>
                <a:spcPts val="4059"/>
              </a:lnSpc>
            </a:pPr>
            <a:r>
              <a:rPr lang="en-US" sz="2899">
                <a:solidFill>
                  <a:srgbClr val="FFFFFF">
                    <a:alpha val="81961"/>
                  </a:srgbClr>
                </a:solidFill>
                <a:latin typeface="Open Sans"/>
                <a:ea typeface="Open Sans"/>
                <a:cs typeface="Open Sans"/>
                <a:sym typeface="Open Sans"/>
              </a:rPr>
              <a:t>•VGG16: A convolutional neural network with 16 layers.</a:t>
            </a:r>
          </a:p>
          <a:p>
            <a:pPr algn="l">
              <a:lnSpc>
                <a:spcPts val="4059"/>
              </a:lnSpc>
            </a:pPr>
            <a:r>
              <a:rPr lang="en-US" sz="2899">
                <a:solidFill>
                  <a:srgbClr val="FFFFFF">
                    <a:alpha val="81961"/>
                  </a:srgbClr>
                </a:solidFill>
                <a:latin typeface="Open Sans"/>
                <a:ea typeface="Open Sans"/>
                <a:cs typeface="Open Sans"/>
                <a:sym typeface="Open Sans"/>
              </a:rPr>
              <a:t>•ResNet18 and ResNet50: Deeper architectures using residual connections for improved training.</a:t>
            </a:r>
          </a:p>
          <a:p>
            <a:pPr algn="l">
              <a:lnSpc>
                <a:spcPts val="4059"/>
              </a:lnSpc>
              <a:spcBef>
                <a:spcPct val="0"/>
              </a:spcBef>
            </a:pPr>
          </a:p>
        </p:txBody>
      </p:sp>
      <p:sp>
        <p:nvSpPr>
          <p:cNvPr name="TextBox 12" id="12"/>
          <p:cNvSpPr txBox="true"/>
          <p:nvPr/>
        </p:nvSpPr>
        <p:spPr>
          <a:xfrm rot="0">
            <a:off x="582055" y="5526931"/>
            <a:ext cx="16677245" cy="2040891"/>
          </a:xfrm>
          <a:prstGeom prst="rect">
            <a:avLst/>
          </a:prstGeom>
        </p:spPr>
        <p:txBody>
          <a:bodyPr anchor="t" rtlCol="false" tIns="0" lIns="0" bIns="0" rIns="0">
            <a:spAutoFit/>
          </a:bodyPr>
          <a:lstStyle/>
          <a:p>
            <a:pPr algn="l">
              <a:lnSpc>
                <a:spcPts val="4059"/>
              </a:lnSpc>
            </a:pPr>
            <a:r>
              <a:rPr lang="en-US" sz="2899">
                <a:solidFill>
                  <a:srgbClr val="FFFFFF">
                    <a:alpha val="81961"/>
                  </a:srgbClr>
                </a:solidFill>
                <a:latin typeface="Open Sans"/>
                <a:ea typeface="Open Sans"/>
                <a:cs typeface="Open Sans"/>
                <a:sym typeface="Open Sans"/>
              </a:rPr>
              <a:t>The VGG16 architecture is a popular convolutional neural network known for its simplicity and effectiveness in image classification tasks.</a:t>
            </a:r>
          </a:p>
          <a:p>
            <a:pPr algn="l">
              <a:lnSpc>
                <a:spcPts val="4059"/>
              </a:lnSpc>
            </a:pPr>
            <a:r>
              <a:rPr lang="en-US" sz="2899">
                <a:solidFill>
                  <a:srgbClr val="FFFFFF">
                    <a:alpha val="81961"/>
                  </a:srgbClr>
                </a:solidFill>
                <a:latin typeface="Open Sans"/>
                <a:ea typeface="Open Sans"/>
                <a:cs typeface="Open Sans"/>
                <a:sym typeface="Open Sans"/>
              </a:rPr>
              <a:t>ResNet18 &amp; ResNet50: Chosen for better performance in deeper layers with residual learning.</a:t>
            </a:r>
          </a:p>
          <a:p>
            <a:pPr algn="l">
              <a:lnSpc>
                <a:spcPts val="4059"/>
              </a:lnSpc>
              <a:spcBef>
                <a:spcPct val="0"/>
              </a:spcBef>
            </a:pPr>
          </a:p>
        </p:txBody>
      </p:sp>
      <p:sp>
        <p:nvSpPr>
          <p:cNvPr name="TextBox 13" id="13"/>
          <p:cNvSpPr txBox="true"/>
          <p:nvPr/>
        </p:nvSpPr>
        <p:spPr>
          <a:xfrm rot="0">
            <a:off x="240125" y="4722697"/>
            <a:ext cx="3674162" cy="497841"/>
          </a:xfrm>
          <a:prstGeom prst="rect">
            <a:avLst/>
          </a:prstGeom>
        </p:spPr>
        <p:txBody>
          <a:bodyPr anchor="t" rtlCol="false" tIns="0" lIns="0" bIns="0" rIns="0">
            <a:spAutoFit/>
          </a:bodyPr>
          <a:lstStyle/>
          <a:p>
            <a:pPr algn="l">
              <a:lnSpc>
                <a:spcPts val="4059"/>
              </a:lnSpc>
              <a:spcBef>
                <a:spcPct val="0"/>
              </a:spcBef>
            </a:pPr>
            <a:r>
              <a:rPr lang="en-US" b="true" sz="2899">
                <a:solidFill>
                  <a:srgbClr val="C101FB">
                    <a:alpha val="84706"/>
                  </a:srgbClr>
                </a:solidFill>
                <a:latin typeface="Open Sans Bold"/>
                <a:ea typeface="Open Sans Bold"/>
                <a:cs typeface="Open Sans Bold"/>
                <a:sym typeface="Open Sans Bold"/>
              </a:rPr>
              <a:t>Model Selection</a:t>
            </a:r>
          </a:p>
        </p:txBody>
      </p:sp>
      <p:sp>
        <p:nvSpPr>
          <p:cNvPr name="TextBox 14" id="14"/>
          <p:cNvSpPr txBox="true"/>
          <p:nvPr/>
        </p:nvSpPr>
        <p:spPr>
          <a:xfrm rot="0">
            <a:off x="582055" y="8207305"/>
            <a:ext cx="16284215" cy="2040891"/>
          </a:xfrm>
          <a:prstGeom prst="rect">
            <a:avLst/>
          </a:prstGeom>
        </p:spPr>
        <p:txBody>
          <a:bodyPr anchor="t" rtlCol="false" tIns="0" lIns="0" bIns="0" rIns="0">
            <a:spAutoFit/>
          </a:bodyPr>
          <a:lstStyle/>
          <a:p>
            <a:pPr algn="l">
              <a:lnSpc>
                <a:spcPts val="4059"/>
              </a:lnSpc>
            </a:pPr>
            <a:r>
              <a:rPr lang="en-US" sz="2899">
                <a:solidFill>
                  <a:srgbClr val="FFFFFF">
                    <a:alpha val="81961"/>
                  </a:srgbClr>
                </a:solidFill>
                <a:latin typeface="Open Sans"/>
                <a:ea typeface="Open Sans"/>
                <a:cs typeface="Open Sans"/>
                <a:sym typeface="Open Sans"/>
              </a:rPr>
              <a:t>•Initialize pre-trained models.</a:t>
            </a:r>
          </a:p>
          <a:p>
            <a:pPr algn="l">
              <a:lnSpc>
                <a:spcPts val="4059"/>
              </a:lnSpc>
            </a:pPr>
            <a:r>
              <a:rPr lang="en-US" sz="2899">
                <a:solidFill>
                  <a:srgbClr val="FFFFFF">
                    <a:alpha val="81961"/>
                  </a:srgbClr>
                </a:solidFill>
                <a:latin typeface="Open Sans"/>
                <a:ea typeface="Open Sans"/>
                <a:cs typeface="Open Sans"/>
                <a:sym typeface="Open Sans"/>
              </a:rPr>
              <a:t>•customize pre-trained models for the task.</a:t>
            </a:r>
          </a:p>
          <a:p>
            <a:pPr algn="l">
              <a:lnSpc>
                <a:spcPts val="4059"/>
              </a:lnSpc>
            </a:pPr>
            <a:r>
              <a:rPr lang="en-US" sz="2899">
                <a:solidFill>
                  <a:srgbClr val="FFFFFF">
                    <a:alpha val="81961"/>
                  </a:srgbClr>
                </a:solidFill>
                <a:latin typeface="Open Sans"/>
                <a:ea typeface="Open Sans"/>
                <a:cs typeface="Open Sans"/>
                <a:sym typeface="Open Sans"/>
              </a:rPr>
              <a:t>•Train and validate models.</a:t>
            </a:r>
          </a:p>
          <a:p>
            <a:pPr algn="l">
              <a:lnSpc>
                <a:spcPts val="4059"/>
              </a:lnSpc>
              <a:spcBef>
                <a:spcPct val="0"/>
              </a:spcBef>
            </a:pPr>
          </a:p>
        </p:txBody>
      </p:sp>
      <p:sp>
        <p:nvSpPr>
          <p:cNvPr name="TextBox 15" id="15"/>
          <p:cNvSpPr txBox="true"/>
          <p:nvPr/>
        </p:nvSpPr>
        <p:spPr>
          <a:xfrm rot="0">
            <a:off x="240125" y="7404664"/>
            <a:ext cx="7607446" cy="497841"/>
          </a:xfrm>
          <a:prstGeom prst="rect">
            <a:avLst/>
          </a:prstGeom>
        </p:spPr>
        <p:txBody>
          <a:bodyPr anchor="t" rtlCol="false" tIns="0" lIns="0" bIns="0" rIns="0">
            <a:spAutoFit/>
          </a:bodyPr>
          <a:lstStyle/>
          <a:p>
            <a:pPr algn="l">
              <a:lnSpc>
                <a:spcPts val="4059"/>
              </a:lnSpc>
              <a:spcBef>
                <a:spcPct val="0"/>
              </a:spcBef>
            </a:pPr>
            <a:r>
              <a:rPr lang="en-US" b="true" sz="2899">
                <a:solidFill>
                  <a:srgbClr val="C101FB">
                    <a:alpha val="84706"/>
                  </a:srgbClr>
                </a:solidFill>
                <a:latin typeface="Open Sans Bold"/>
                <a:ea typeface="Open Sans Bold"/>
                <a:cs typeface="Open Sans Bold"/>
                <a:sym typeface="Open Sans Bold"/>
              </a:rPr>
              <a:t>Development Steps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6" id="6"/>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sp>
        <p:nvSpPr>
          <p:cNvPr name="Freeform 7" id="7"/>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grpSp>
        <p:nvGrpSpPr>
          <p:cNvPr name="Group 8" id="8"/>
          <p:cNvGrpSpPr/>
          <p:nvPr/>
        </p:nvGrpSpPr>
        <p:grpSpPr>
          <a:xfrm rot="0">
            <a:off x="8130485" y="4328189"/>
            <a:ext cx="9128815" cy="4930111"/>
            <a:chOff x="0" y="0"/>
            <a:chExt cx="11148882" cy="6021070"/>
          </a:xfrm>
        </p:grpSpPr>
        <p:sp>
          <p:nvSpPr>
            <p:cNvPr name="Freeform 9" id="9"/>
            <p:cNvSpPr/>
            <p:nvPr/>
          </p:nvSpPr>
          <p:spPr>
            <a:xfrm flipH="false" flipV="false" rot="0">
              <a:off x="0" y="0"/>
              <a:ext cx="11148882" cy="6021070"/>
            </a:xfrm>
            <a:custGeom>
              <a:avLst/>
              <a:gdLst/>
              <a:ahLst/>
              <a:cxnLst/>
              <a:rect r="r" b="b" t="t" l="l"/>
              <a:pathLst>
                <a:path h="6021070" w="11148882">
                  <a:moveTo>
                    <a:pt x="0" y="6021070"/>
                  </a:moveTo>
                  <a:lnTo>
                    <a:pt x="1295552" y="0"/>
                  </a:lnTo>
                  <a:lnTo>
                    <a:pt x="11148882" y="0"/>
                  </a:lnTo>
                  <a:lnTo>
                    <a:pt x="9853330" y="6021070"/>
                  </a:lnTo>
                  <a:close/>
                </a:path>
              </a:pathLst>
            </a:custGeom>
            <a:blipFill>
              <a:blip r:embed="rId3">
                <a:alphaModFix amt="31000"/>
              </a:blip>
              <a:stretch>
                <a:fillRect l="0" t="-6179" r="0" b="-6179"/>
              </a:stretch>
            </a:blipFill>
          </p:spPr>
        </p:sp>
      </p:grpSp>
      <p:sp>
        <p:nvSpPr>
          <p:cNvPr name="TextBox 10" id="10"/>
          <p:cNvSpPr txBox="true"/>
          <p:nvPr/>
        </p:nvSpPr>
        <p:spPr>
          <a:xfrm rot="0">
            <a:off x="541841" y="254927"/>
            <a:ext cx="12153052" cy="2432050"/>
          </a:xfrm>
          <a:prstGeom prst="rect">
            <a:avLst/>
          </a:prstGeom>
        </p:spPr>
        <p:txBody>
          <a:bodyPr anchor="t" rtlCol="false" tIns="0" lIns="0" bIns="0" rIns="0">
            <a:spAutoFit/>
          </a:bodyPr>
          <a:lstStyle/>
          <a:p>
            <a:pPr algn="l">
              <a:lnSpc>
                <a:spcPts val="9799"/>
              </a:lnSpc>
            </a:pPr>
            <a:r>
              <a:rPr lang="en-US" sz="6999">
                <a:solidFill>
                  <a:srgbClr val="C101FB"/>
                </a:solidFill>
                <a:latin typeface="Bebas Neue Cyrillic"/>
                <a:ea typeface="Bebas Neue Cyrillic"/>
                <a:cs typeface="Bebas Neue Cyrillic"/>
                <a:sym typeface="Bebas Neue Cyrillic"/>
              </a:rPr>
              <a:t>Evaluation Metrics</a:t>
            </a:r>
          </a:p>
          <a:p>
            <a:pPr algn="l">
              <a:lnSpc>
                <a:spcPts val="9799"/>
              </a:lnSpc>
              <a:spcBef>
                <a:spcPct val="0"/>
              </a:spcBef>
            </a:pPr>
          </a:p>
        </p:txBody>
      </p:sp>
      <p:sp>
        <p:nvSpPr>
          <p:cNvPr name="TextBox 11" id="11"/>
          <p:cNvSpPr txBox="true"/>
          <p:nvPr/>
        </p:nvSpPr>
        <p:spPr>
          <a:xfrm rot="0">
            <a:off x="827869" y="1709955"/>
            <a:ext cx="16190811" cy="8301199"/>
          </a:xfrm>
          <a:prstGeom prst="rect">
            <a:avLst/>
          </a:prstGeom>
        </p:spPr>
        <p:txBody>
          <a:bodyPr anchor="t" rtlCol="false" tIns="0" lIns="0" bIns="0" rIns="0">
            <a:spAutoFit/>
          </a:bodyPr>
          <a:lstStyle/>
          <a:p>
            <a:pPr algn="just">
              <a:lnSpc>
                <a:spcPts val="4453"/>
              </a:lnSpc>
            </a:pPr>
            <a:r>
              <a:rPr lang="en-US" b="true" sz="3181" spc="130">
                <a:solidFill>
                  <a:srgbClr val="FFFFFF">
                    <a:alpha val="80784"/>
                  </a:srgbClr>
                </a:solidFill>
                <a:latin typeface="Open Sans Bold"/>
                <a:ea typeface="Open Sans Bold"/>
                <a:cs typeface="Open Sans Bold"/>
                <a:sym typeface="Open Sans Bold"/>
              </a:rPr>
              <a:t>Accuracy</a:t>
            </a:r>
            <a:r>
              <a:rPr lang="en-US" sz="3181" spc="130">
                <a:solidFill>
                  <a:srgbClr val="FFFFFF">
                    <a:alpha val="80784"/>
                  </a:srgbClr>
                </a:solidFill>
                <a:latin typeface="Open Sans"/>
                <a:ea typeface="Open Sans"/>
                <a:cs typeface="Open Sans"/>
                <a:sym typeface="Open Sans"/>
              </a:rPr>
              <a:t>: Percentage of correct predictions.</a:t>
            </a:r>
          </a:p>
          <a:p>
            <a:pPr algn="just">
              <a:lnSpc>
                <a:spcPts val="4453"/>
              </a:lnSpc>
            </a:pPr>
          </a:p>
          <a:p>
            <a:pPr algn="just">
              <a:lnSpc>
                <a:spcPts val="4453"/>
              </a:lnSpc>
            </a:pPr>
            <a:r>
              <a:rPr lang="en-US" b="true" sz="3181" spc="130">
                <a:solidFill>
                  <a:srgbClr val="FFFFFF">
                    <a:alpha val="80784"/>
                  </a:srgbClr>
                </a:solidFill>
                <a:latin typeface="Open Sans Bold"/>
                <a:ea typeface="Open Sans Bold"/>
                <a:cs typeface="Open Sans Bold"/>
                <a:sym typeface="Open Sans Bold"/>
              </a:rPr>
              <a:t>Precision</a:t>
            </a:r>
            <a:r>
              <a:rPr lang="en-US" sz="3181" spc="130">
                <a:solidFill>
                  <a:srgbClr val="FFFFFF">
                    <a:alpha val="80784"/>
                  </a:srgbClr>
                </a:solidFill>
                <a:latin typeface="Open Sans"/>
                <a:ea typeface="Open Sans"/>
                <a:cs typeface="Open Sans"/>
                <a:sym typeface="Open Sans"/>
              </a:rPr>
              <a:t>: Ability of the model to avoid false positives.</a:t>
            </a:r>
          </a:p>
          <a:p>
            <a:pPr algn="just">
              <a:lnSpc>
                <a:spcPts val="4453"/>
              </a:lnSpc>
            </a:pPr>
          </a:p>
          <a:p>
            <a:pPr algn="just">
              <a:lnSpc>
                <a:spcPts val="4453"/>
              </a:lnSpc>
            </a:pPr>
            <a:r>
              <a:rPr lang="en-US" b="true" sz="3181" spc="130">
                <a:solidFill>
                  <a:srgbClr val="FFFFFF">
                    <a:alpha val="80784"/>
                  </a:srgbClr>
                </a:solidFill>
                <a:latin typeface="Open Sans Bold"/>
                <a:ea typeface="Open Sans Bold"/>
                <a:cs typeface="Open Sans Bold"/>
                <a:sym typeface="Open Sans Bold"/>
              </a:rPr>
              <a:t>Recall</a:t>
            </a:r>
            <a:r>
              <a:rPr lang="en-US" sz="3181" spc="130">
                <a:solidFill>
                  <a:srgbClr val="FFFFFF">
                    <a:alpha val="80784"/>
                  </a:srgbClr>
                </a:solidFill>
                <a:latin typeface="Open Sans"/>
                <a:ea typeface="Open Sans"/>
                <a:cs typeface="Open Sans"/>
                <a:sym typeface="Open Sans"/>
              </a:rPr>
              <a:t>: Ability of the model to identify actual positive cases (sensitivity).</a:t>
            </a:r>
          </a:p>
          <a:p>
            <a:pPr algn="just">
              <a:lnSpc>
                <a:spcPts val="4453"/>
              </a:lnSpc>
            </a:pPr>
          </a:p>
          <a:p>
            <a:pPr algn="just">
              <a:lnSpc>
                <a:spcPts val="4453"/>
              </a:lnSpc>
            </a:pPr>
            <a:r>
              <a:rPr lang="en-US" b="true" sz="3181" spc="130">
                <a:solidFill>
                  <a:srgbClr val="FFFFFF">
                    <a:alpha val="80784"/>
                  </a:srgbClr>
                </a:solidFill>
                <a:latin typeface="Open Sans Bold"/>
                <a:ea typeface="Open Sans Bold"/>
                <a:cs typeface="Open Sans Bold"/>
                <a:sym typeface="Open Sans Bold"/>
              </a:rPr>
              <a:t>F1 Score</a:t>
            </a:r>
            <a:r>
              <a:rPr lang="en-US" sz="3181" spc="130">
                <a:solidFill>
                  <a:srgbClr val="FFFFFF">
                    <a:alpha val="80784"/>
                  </a:srgbClr>
                </a:solidFill>
                <a:latin typeface="Open Sans"/>
                <a:ea typeface="Open Sans"/>
                <a:cs typeface="Open Sans"/>
                <a:sym typeface="Open Sans"/>
              </a:rPr>
              <a:t>: Harmonic mean of precision and recall.</a:t>
            </a:r>
          </a:p>
          <a:p>
            <a:pPr algn="just">
              <a:lnSpc>
                <a:spcPts val="4453"/>
              </a:lnSpc>
            </a:pPr>
          </a:p>
          <a:p>
            <a:pPr algn="just">
              <a:lnSpc>
                <a:spcPts val="4033"/>
              </a:lnSpc>
            </a:pPr>
            <a:r>
              <a:rPr lang="en-US" b="true" sz="2881" spc="118">
                <a:solidFill>
                  <a:srgbClr val="FFFFFF">
                    <a:alpha val="80784"/>
                  </a:srgbClr>
                </a:solidFill>
                <a:latin typeface="Open Sans Bold"/>
                <a:ea typeface="Open Sans Bold"/>
                <a:cs typeface="Open Sans Bold"/>
                <a:sym typeface="Open Sans Bold"/>
              </a:rPr>
              <a:t>AUC (Area Under Curve</a:t>
            </a:r>
            <a:r>
              <a:rPr lang="en-US" b="true" sz="2881" i="true" spc="118">
                <a:solidFill>
                  <a:srgbClr val="FFFFFF">
                    <a:alpha val="80784"/>
                  </a:srgbClr>
                </a:solidFill>
                <a:latin typeface="Open Sans Bold Italics"/>
                <a:ea typeface="Open Sans Bold Italics"/>
                <a:cs typeface="Open Sans Bold Italics"/>
                <a:sym typeface="Open Sans Bold Italics"/>
              </a:rPr>
              <a:t>)</a:t>
            </a:r>
            <a:r>
              <a:rPr lang="en-US" sz="2881" spc="118">
                <a:solidFill>
                  <a:srgbClr val="FFFFFF">
                    <a:alpha val="80784"/>
                  </a:srgbClr>
                </a:solidFill>
                <a:latin typeface="Open Sans"/>
                <a:ea typeface="Open Sans"/>
                <a:cs typeface="Open Sans"/>
                <a:sym typeface="Open Sans"/>
              </a:rPr>
              <a:t>: Measures how well the model distinguishes between benign and malignant tumors.</a:t>
            </a:r>
          </a:p>
          <a:p>
            <a:pPr algn="just">
              <a:lnSpc>
                <a:spcPts val="4453"/>
              </a:lnSpc>
            </a:pPr>
          </a:p>
          <a:p>
            <a:pPr algn="just">
              <a:lnSpc>
                <a:spcPts val="4453"/>
              </a:lnSpc>
            </a:pPr>
            <a:r>
              <a:rPr lang="en-US" b="true" sz="3181" spc="130">
                <a:solidFill>
                  <a:srgbClr val="FFFFFF">
                    <a:alpha val="80784"/>
                  </a:srgbClr>
                </a:solidFill>
                <a:latin typeface="Open Sans Bold"/>
                <a:ea typeface="Open Sans Bold"/>
                <a:cs typeface="Open Sans Bold"/>
                <a:sym typeface="Open Sans Bold"/>
              </a:rPr>
              <a:t>Confusion Matrix</a:t>
            </a:r>
            <a:r>
              <a:rPr lang="en-US" sz="3181" spc="130">
                <a:solidFill>
                  <a:srgbClr val="FFFFFF">
                    <a:alpha val="80784"/>
                  </a:srgbClr>
                </a:solidFill>
                <a:latin typeface="Open Sans"/>
                <a:ea typeface="Open Sans"/>
                <a:cs typeface="Open Sans"/>
                <a:sym typeface="Open Sans"/>
              </a:rPr>
              <a:t>:  Table that helps you understand the performance of your classification. It shows the counts of true positives, true negatives, false positives, and false negatives.</a:t>
            </a:r>
          </a:p>
          <a:p>
            <a:pPr algn="just">
              <a:lnSpc>
                <a:spcPts val="445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a:ln cap="sq">
              <a:noFill/>
              <a:prstDash val="solid"/>
              <a:miter/>
            </a:ln>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a:ln cap="sq">
            <a:noFill/>
            <a:prstDash val="solid"/>
            <a:miter/>
          </a:ln>
        </p:spPr>
      </p:sp>
      <p:sp>
        <p:nvSpPr>
          <p:cNvPr name="Freeform 6" id="6"/>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a:ln cap="sq">
            <a:noFill/>
            <a:prstDash val="solid"/>
            <a:miter/>
          </a:ln>
        </p:spPr>
      </p:sp>
      <p:sp>
        <p:nvSpPr>
          <p:cNvPr name="Freeform 7" id="7"/>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a:ln cap="sq">
            <a:noFill/>
            <a:prstDash val="solid"/>
            <a:miter/>
          </a:ln>
        </p:spPr>
      </p:sp>
      <p:grpSp>
        <p:nvGrpSpPr>
          <p:cNvPr name="Group 8" id="8"/>
          <p:cNvGrpSpPr/>
          <p:nvPr/>
        </p:nvGrpSpPr>
        <p:grpSpPr>
          <a:xfrm rot="0">
            <a:off x="1028700" y="2011153"/>
            <a:ext cx="4053161" cy="761402"/>
            <a:chOff x="0" y="0"/>
            <a:chExt cx="579978" cy="108951"/>
          </a:xfrm>
        </p:grpSpPr>
        <p:sp>
          <p:nvSpPr>
            <p:cNvPr name="Freeform 9" id="9"/>
            <p:cNvSpPr/>
            <p:nvPr/>
          </p:nvSpPr>
          <p:spPr>
            <a:xfrm flipH="false" flipV="false" rot="0">
              <a:off x="0" y="0"/>
              <a:ext cx="579978" cy="108951"/>
            </a:xfrm>
            <a:custGeom>
              <a:avLst/>
              <a:gdLst/>
              <a:ahLst/>
              <a:cxnLst/>
              <a:rect r="r" b="b" t="t" l="l"/>
              <a:pathLst>
                <a:path h="108951" w="579978">
                  <a:moveTo>
                    <a:pt x="0" y="0"/>
                  </a:moveTo>
                  <a:lnTo>
                    <a:pt x="579978" y="0"/>
                  </a:lnTo>
                  <a:lnTo>
                    <a:pt x="579978" y="108951"/>
                  </a:lnTo>
                  <a:lnTo>
                    <a:pt x="0" y="108951"/>
                  </a:lnTo>
                  <a:close/>
                </a:path>
              </a:pathLst>
            </a:custGeom>
            <a:gradFill rotWithShape="true">
              <a:gsLst>
                <a:gs pos="0">
                  <a:srgbClr val="003A89">
                    <a:alpha val="100000"/>
                  </a:srgbClr>
                </a:gs>
                <a:gs pos="100000">
                  <a:srgbClr val="C700FF">
                    <a:alpha val="100000"/>
                  </a:srgbClr>
                </a:gs>
              </a:gsLst>
              <a:lin ang="2700000"/>
            </a:gradFill>
            <a:ln cap="sq">
              <a:noFill/>
              <a:prstDash val="solid"/>
              <a:miter/>
            </a:ln>
          </p:spPr>
        </p:sp>
        <p:sp>
          <p:nvSpPr>
            <p:cNvPr name="TextBox 10" id="10"/>
            <p:cNvSpPr txBox="true"/>
            <p:nvPr/>
          </p:nvSpPr>
          <p:spPr>
            <a:xfrm>
              <a:off x="0" y="-38100"/>
              <a:ext cx="579978" cy="14705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998876" y="507945"/>
            <a:ext cx="5260424" cy="4529219"/>
          </a:xfrm>
          <a:custGeom>
            <a:avLst/>
            <a:gdLst/>
            <a:ahLst/>
            <a:cxnLst/>
            <a:rect r="r" b="b" t="t" l="l"/>
            <a:pathLst>
              <a:path h="4529219" w="5260424">
                <a:moveTo>
                  <a:pt x="0" y="0"/>
                </a:moveTo>
                <a:lnTo>
                  <a:pt x="5260424" y="0"/>
                </a:lnTo>
                <a:lnTo>
                  <a:pt x="5260424" y="4529220"/>
                </a:lnTo>
                <a:lnTo>
                  <a:pt x="0" y="4529220"/>
                </a:lnTo>
                <a:lnTo>
                  <a:pt x="0" y="0"/>
                </a:lnTo>
                <a:close/>
              </a:path>
            </a:pathLst>
          </a:custGeom>
          <a:blipFill>
            <a:blip r:embed="rId3"/>
            <a:stretch>
              <a:fillRect l="-668" t="0" r="0" b="0"/>
            </a:stretch>
          </a:blipFill>
          <a:ln cap="sq">
            <a:noFill/>
            <a:prstDash val="solid"/>
            <a:miter/>
          </a:ln>
        </p:spPr>
      </p:sp>
      <p:sp>
        <p:nvSpPr>
          <p:cNvPr name="Freeform 12" id="12"/>
          <p:cNvSpPr/>
          <p:nvPr/>
        </p:nvSpPr>
        <p:spPr>
          <a:xfrm flipH="false" flipV="false" rot="0">
            <a:off x="11880544" y="5377477"/>
            <a:ext cx="5497089" cy="4670519"/>
          </a:xfrm>
          <a:custGeom>
            <a:avLst/>
            <a:gdLst/>
            <a:ahLst/>
            <a:cxnLst/>
            <a:rect r="r" b="b" t="t" l="l"/>
            <a:pathLst>
              <a:path h="4670519" w="5497089">
                <a:moveTo>
                  <a:pt x="0" y="0"/>
                </a:moveTo>
                <a:lnTo>
                  <a:pt x="5497088" y="0"/>
                </a:lnTo>
                <a:lnTo>
                  <a:pt x="5497088" y="4670520"/>
                </a:lnTo>
                <a:lnTo>
                  <a:pt x="0" y="4670520"/>
                </a:lnTo>
                <a:lnTo>
                  <a:pt x="0" y="0"/>
                </a:lnTo>
                <a:close/>
              </a:path>
            </a:pathLst>
          </a:custGeom>
          <a:blipFill>
            <a:blip r:embed="rId4"/>
            <a:stretch>
              <a:fillRect l="0" t="0" r="0" b="0"/>
            </a:stretch>
          </a:blipFill>
          <a:ln cap="sq">
            <a:noFill/>
            <a:prstDash val="solid"/>
            <a:miter/>
          </a:ln>
        </p:spPr>
      </p:sp>
      <p:sp>
        <p:nvSpPr>
          <p:cNvPr name="Freeform 13" id="13"/>
          <p:cNvSpPr/>
          <p:nvPr/>
        </p:nvSpPr>
        <p:spPr>
          <a:xfrm flipH="false" flipV="false" rot="0">
            <a:off x="1028700" y="5037165"/>
            <a:ext cx="7055431" cy="4943354"/>
          </a:xfrm>
          <a:custGeom>
            <a:avLst/>
            <a:gdLst/>
            <a:ahLst/>
            <a:cxnLst/>
            <a:rect r="r" b="b" t="t" l="l"/>
            <a:pathLst>
              <a:path h="4943354" w="7055431">
                <a:moveTo>
                  <a:pt x="0" y="0"/>
                </a:moveTo>
                <a:lnTo>
                  <a:pt x="7055431" y="0"/>
                </a:lnTo>
                <a:lnTo>
                  <a:pt x="7055431" y="4943353"/>
                </a:lnTo>
                <a:lnTo>
                  <a:pt x="0" y="4943353"/>
                </a:lnTo>
                <a:lnTo>
                  <a:pt x="0" y="0"/>
                </a:lnTo>
                <a:close/>
              </a:path>
            </a:pathLst>
          </a:custGeom>
          <a:blipFill>
            <a:blip r:embed="rId5"/>
            <a:stretch>
              <a:fillRect l="0" t="0" r="0" b="0"/>
            </a:stretch>
          </a:blipFill>
          <a:ln cap="sq">
            <a:noFill/>
            <a:prstDash val="solid"/>
            <a:miter/>
          </a:ln>
        </p:spPr>
      </p:sp>
      <p:sp>
        <p:nvSpPr>
          <p:cNvPr name="TextBox 14" id="14"/>
          <p:cNvSpPr txBox="true"/>
          <p:nvPr/>
        </p:nvSpPr>
        <p:spPr>
          <a:xfrm rot="0">
            <a:off x="1028700" y="3076574"/>
            <a:ext cx="5295585" cy="2066926"/>
          </a:xfrm>
          <a:prstGeom prst="rect">
            <a:avLst/>
          </a:prstGeom>
        </p:spPr>
        <p:txBody>
          <a:bodyPr anchor="t" rtlCol="false" tIns="0" lIns="0" bIns="0" rIns="0">
            <a:spAutoFit/>
          </a:bodyPr>
          <a:lstStyle/>
          <a:p>
            <a:pPr algn="l">
              <a:lnSpc>
                <a:spcPts val="4199"/>
              </a:lnSpc>
            </a:pPr>
            <a:r>
              <a:rPr lang="en-US" sz="2999">
                <a:solidFill>
                  <a:srgbClr val="FFFFFF"/>
                </a:solidFill>
                <a:latin typeface="Open Sans"/>
                <a:ea typeface="Open Sans"/>
                <a:cs typeface="Open Sans"/>
                <a:sym typeface="Open Sans"/>
              </a:rPr>
              <a:t>train accuracy: 83.7%</a:t>
            </a:r>
          </a:p>
          <a:p>
            <a:pPr algn="l">
              <a:lnSpc>
                <a:spcPts val="4199"/>
              </a:lnSpc>
            </a:pPr>
            <a:r>
              <a:rPr lang="en-US" sz="2999">
                <a:solidFill>
                  <a:srgbClr val="FFFFFF"/>
                </a:solidFill>
                <a:latin typeface="Open Sans"/>
                <a:ea typeface="Open Sans"/>
                <a:cs typeface="Open Sans"/>
                <a:sym typeface="Open Sans"/>
              </a:rPr>
              <a:t>validation Accuracy: 78.18%</a:t>
            </a:r>
          </a:p>
          <a:p>
            <a:pPr algn="l">
              <a:lnSpc>
                <a:spcPts val="4199"/>
              </a:lnSpc>
            </a:pPr>
            <a:r>
              <a:rPr lang="en-US" sz="2999">
                <a:solidFill>
                  <a:srgbClr val="FFFFFF"/>
                </a:solidFill>
                <a:latin typeface="Open Sans"/>
                <a:ea typeface="Open Sans"/>
                <a:cs typeface="Open Sans"/>
                <a:sym typeface="Open Sans"/>
              </a:rPr>
              <a:t>Test Accuracy: 74.68%</a:t>
            </a:r>
          </a:p>
          <a:p>
            <a:pPr algn="l">
              <a:lnSpc>
                <a:spcPts val="4199"/>
              </a:lnSpc>
              <a:spcBef>
                <a:spcPct val="0"/>
              </a:spcBef>
            </a:pPr>
          </a:p>
        </p:txBody>
      </p:sp>
      <p:sp>
        <p:nvSpPr>
          <p:cNvPr name="TextBox 15" id="15"/>
          <p:cNvSpPr txBox="true"/>
          <p:nvPr/>
        </p:nvSpPr>
        <p:spPr>
          <a:xfrm rot="0">
            <a:off x="1531082" y="2132615"/>
            <a:ext cx="3048245" cy="470853"/>
          </a:xfrm>
          <a:prstGeom prst="rect">
            <a:avLst/>
          </a:prstGeom>
        </p:spPr>
        <p:txBody>
          <a:bodyPr anchor="t" rtlCol="false" tIns="0" lIns="0" bIns="0" rIns="0">
            <a:spAutoFit/>
          </a:bodyPr>
          <a:lstStyle/>
          <a:p>
            <a:pPr algn="ctr">
              <a:lnSpc>
                <a:spcPts val="3972"/>
              </a:lnSpc>
              <a:spcBef>
                <a:spcPct val="0"/>
              </a:spcBef>
            </a:pPr>
            <a:r>
              <a:rPr lang="en-US" b="true" sz="2837">
                <a:solidFill>
                  <a:srgbClr val="FFFFFF"/>
                </a:solidFill>
                <a:latin typeface="Open Sans Bold"/>
                <a:ea typeface="Open Sans Bold"/>
                <a:cs typeface="Open Sans Bold"/>
                <a:sym typeface="Open Sans Bold"/>
              </a:rPr>
              <a:t>MODEL 1: VGG16</a:t>
            </a:r>
          </a:p>
        </p:txBody>
      </p:sp>
      <p:sp>
        <p:nvSpPr>
          <p:cNvPr name="TextBox 16" id="16"/>
          <p:cNvSpPr txBox="true"/>
          <p:nvPr/>
        </p:nvSpPr>
        <p:spPr>
          <a:xfrm rot="0">
            <a:off x="0" y="403374"/>
            <a:ext cx="9664559" cy="1193800"/>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Model Evaluation Results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19053D">
                    <a:alpha val="100000"/>
                  </a:srgbClr>
                </a:gs>
                <a:gs pos="100000">
                  <a:srgbClr val="0C001E">
                    <a:alpha val="100000"/>
                  </a:srgbClr>
                </a:gs>
              </a:gsLst>
              <a:lin ang="2700000"/>
            </a:gradFill>
            <a:ln cap="sq">
              <a:noFill/>
              <a:prstDash val="solid"/>
              <a:miter/>
            </a:ln>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a:ln cap="sq">
            <a:noFill/>
            <a:prstDash val="solid"/>
            <a:miter/>
          </a:ln>
        </p:spPr>
      </p:sp>
      <p:sp>
        <p:nvSpPr>
          <p:cNvPr name="Freeform 6" id="6"/>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a:ln cap="sq">
            <a:noFill/>
            <a:prstDash val="solid"/>
            <a:miter/>
          </a:ln>
        </p:spPr>
      </p:sp>
      <p:sp>
        <p:nvSpPr>
          <p:cNvPr name="Freeform 7" id="7"/>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a:ln cap="sq">
            <a:noFill/>
            <a:prstDash val="solid"/>
            <a:miter/>
          </a:ln>
        </p:spPr>
      </p:sp>
      <p:sp>
        <p:nvSpPr>
          <p:cNvPr name="Freeform 8" id="8"/>
          <p:cNvSpPr/>
          <p:nvPr/>
        </p:nvSpPr>
        <p:spPr>
          <a:xfrm flipH="false" flipV="false" rot="0">
            <a:off x="1028700" y="4919022"/>
            <a:ext cx="7408519" cy="5128975"/>
          </a:xfrm>
          <a:custGeom>
            <a:avLst/>
            <a:gdLst/>
            <a:ahLst/>
            <a:cxnLst/>
            <a:rect r="r" b="b" t="t" l="l"/>
            <a:pathLst>
              <a:path h="5128975" w="7408519">
                <a:moveTo>
                  <a:pt x="0" y="0"/>
                </a:moveTo>
                <a:lnTo>
                  <a:pt x="7408519" y="0"/>
                </a:lnTo>
                <a:lnTo>
                  <a:pt x="7408519" y="5128975"/>
                </a:lnTo>
                <a:lnTo>
                  <a:pt x="0" y="5128975"/>
                </a:lnTo>
                <a:lnTo>
                  <a:pt x="0" y="0"/>
                </a:lnTo>
                <a:close/>
              </a:path>
            </a:pathLst>
          </a:custGeom>
          <a:blipFill>
            <a:blip r:embed="rId3"/>
            <a:stretch>
              <a:fillRect l="0" t="0" r="0" b="0"/>
            </a:stretch>
          </a:blipFill>
        </p:spPr>
      </p:sp>
      <p:sp>
        <p:nvSpPr>
          <p:cNvPr name="Freeform 9" id="9"/>
          <p:cNvSpPr/>
          <p:nvPr/>
        </p:nvSpPr>
        <p:spPr>
          <a:xfrm flipH="false" flipV="false" rot="0">
            <a:off x="10121649" y="536724"/>
            <a:ext cx="6755907" cy="4840754"/>
          </a:xfrm>
          <a:custGeom>
            <a:avLst/>
            <a:gdLst/>
            <a:ahLst/>
            <a:cxnLst/>
            <a:rect r="r" b="b" t="t" l="l"/>
            <a:pathLst>
              <a:path h="4840754" w="6755907">
                <a:moveTo>
                  <a:pt x="0" y="0"/>
                </a:moveTo>
                <a:lnTo>
                  <a:pt x="6755906" y="0"/>
                </a:lnTo>
                <a:lnTo>
                  <a:pt x="6755906" y="4840753"/>
                </a:lnTo>
                <a:lnTo>
                  <a:pt x="0" y="4840753"/>
                </a:lnTo>
                <a:lnTo>
                  <a:pt x="0" y="0"/>
                </a:lnTo>
                <a:close/>
              </a:path>
            </a:pathLst>
          </a:custGeom>
          <a:blipFill>
            <a:blip r:embed="rId4"/>
            <a:stretch>
              <a:fillRect l="0" t="0" r="0" b="0"/>
            </a:stretch>
          </a:blipFill>
        </p:spPr>
      </p:sp>
      <p:sp>
        <p:nvSpPr>
          <p:cNvPr name="Freeform 10" id="10"/>
          <p:cNvSpPr/>
          <p:nvPr/>
        </p:nvSpPr>
        <p:spPr>
          <a:xfrm flipH="false" flipV="false" rot="0">
            <a:off x="9864100" y="5584081"/>
            <a:ext cx="6828355" cy="4572116"/>
          </a:xfrm>
          <a:custGeom>
            <a:avLst/>
            <a:gdLst/>
            <a:ahLst/>
            <a:cxnLst/>
            <a:rect r="r" b="b" t="t" l="l"/>
            <a:pathLst>
              <a:path h="4572116" w="6828355">
                <a:moveTo>
                  <a:pt x="0" y="0"/>
                </a:moveTo>
                <a:lnTo>
                  <a:pt x="6828355" y="0"/>
                </a:lnTo>
                <a:lnTo>
                  <a:pt x="6828355" y="4572116"/>
                </a:lnTo>
                <a:lnTo>
                  <a:pt x="0" y="4572116"/>
                </a:lnTo>
                <a:lnTo>
                  <a:pt x="0" y="0"/>
                </a:lnTo>
                <a:close/>
              </a:path>
            </a:pathLst>
          </a:custGeom>
          <a:blipFill>
            <a:blip r:embed="rId5"/>
            <a:stretch>
              <a:fillRect l="0" t="0" r="0" b="0"/>
            </a:stretch>
          </a:blipFill>
        </p:spPr>
      </p:sp>
      <p:sp>
        <p:nvSpPr>
          <p:cNvPr name="TextBox 11" id="11"/>
          <p:cNvSpPr txBox="true"/>
          <p:nvPr/>
        </p:nvSpPr>
        <p:spPr>
          <a:xfrm rot="0">
            <a:off x="1028700" y="3076574"/>
            <a:ext cx="5295585" cy="2066926"/>
          </a:xfrm>
          <a:prstGeom prst="rect">
            <a:avLst/>
          </a:prstGeom>
        </p:spPr>
        <p:txBody>
          <a:bodyPr anchor="t" rtlCol="false" tIns="0" lIns="0" bIns="0" rIns="0">
            <a:spAutoFit/>
          </a:bodyPr>
          <a:lstStyle/>
          <a:p>
            <a:pPr algn="l">
              <a:lnSpc>
                <a:spcPts val="4199"/>
              </a:lnSpc>
            </a:pPr>
            <a:r>
              <a:rPr lang="en-US" sz="2999">
                <a:solidFill>
                  <a:srgbClr val="FFFFFF"/>
                </a:solidFill>
                <a:latin typeface="Open Sans"/>
                <a:ea typeface="Open Sans"/>
                <a:cs typeface="Open Sans"/>
                <a:sym typeface="Open Sans"/>
              </a:rPr>
              <a:t>train accuracy: : 97.86%</a:t>
            </a:r>
          </a:p>
          <a:p>
            <a:pPr algn="l">
              <a:lnSpc>
                <a:spcPts val="4199"/>
              </a:lnSpc>
            </a:pPr>
            <a:r>
              <a:rPr lang="en-US" sz="2999">
                <a:solidFill>
                  <a:srgbClr val="FFFFFF"/>
                </a:solidFill>
                <a:latin typeface="Open Sans"/>
                <a:ea typeface="Open Sans"/>
                <a:cs typeface="Open Sans"/>
                <a:sym typeface="Open Sans"/>
              </a:rPr>
              <a:t>validation Accuracy:84.92 %</a:t>
            </a:r>
          </a:p>
          <a:p>
            <a:pPr algn="l">
              <a:lnSpc>
                <a:spcPts val="4199"/>
              </a:lnSpc>
            </a:pPr>
            <a:r>
              <a:rPr lang="en-US" sz="2999">
                <a:solidFill>
                  <a:srgbClr val="FFFFFF"/>
                </a:solidFill>
                <a:latin typeface="Open Sans"/>
                <a:ea typeface="Open Sans"/>
                <a:cs typeface="Open Sans"/>
                <a:sym typeface="Open Sans"/>
              </a:rPr>
              <a:t>Test Accuracy: 77.74%</a:t>
            </a:r>
          </a:p>
          <a:p>
            <a:pPr algn="l">
              <a:lnSpc>
                <a:spcPts val="4199"/>
              </a:lnSpc>
              <a:spcBef>
                <a:spcPct val="0"/>
              </a:spcBef>
            </a:pPr>
          </a:p>
        </p:txBody>
      </p:sp>
      <p:sp>
        <p:nvSpPr>
          <p:cNvPr name="TextBox 12" id="12"/>
          <p:cNvSpPr txBox="true"/>
          <p:nvPr/>
        </p:nvSpPr>
        <p:spPr>
          <a:xfrm rot="0">
            <a:off x="0" y="403374"/>
            <a:ext cx="9664559" cy="1193800"/>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Model Evaluation Results</a:t>
            </a:r>
          </a:p>
        </p:txBody>
      </p:sp>
      <p:grpSp>
        <p:nvGrpSpPr>
          <p:cNvPr name="Group 13" id="13"/>
          <p:cNvGrpSpPr/>
          <p:nvPr/>
        </p:nvGrpSpPr>
        <p:grpSpPr>
          <a:xfrm rot="0">
            <a:off x="1028700" y="2011153"/>
            <a:ext cx="4053161" cy="761402"/>
            <a:chOff x="0" y="0"/>
            <a:chExt cx="579978" cy="108951"/>
          </a:xfrm>
        </p:grpSpPr>
        <p:sp>
          <p:nvSpPr>
            <p:cNvPr name="Freeform 14" id="14"/>
            <p:cNvSpPr/>
            <p:nvPr/>
          </p:nvSpPr>
          <p:spPr>
            <a:xfrm flipH="false" flipV="false" rot="0">
              <a:off x="0" y="0"/>
              <a:ext cx="579978" cy="108951"/>
            </a:xfrm>
            <a:custGeom>
              <a:avLst/>
              <a:gdLst/>
              <a:ahLst/>
              <a:cxnLst/>
              <a:rect r="r" b="b" t="t" l="l"/>
              <a:pathLst>
                <a:path h="108951" w="579978">
                  <a:moveTo>
                    <a:pt x="0" y="0"/>
                  </a:moveTo>
                  <a:lnTo>
                    <a:pt x="579978" y="0"/>
                  </a:lnTo>
                  <a:lnTo>
                    <a:pt x="579978" y="108951"/>
                  </a:lnTo>
                  <a:lnTo>
                    <a:pt x="0" y="108951"/>
                  </a:lnTo>
                  <a:close/>
                </a:path>
              </a:pathLst>
            </a:custGeom>
            <a:gradFill rotWithShape="true">
              <a:gsLst>
                <a:gs pos="0">
                  <a:srgbClr val="003A89">
                    <a:alpha val="100000"/>
                  </a:srgbClr>
                </a:gs>
                <a:gs pos="100000">
                  <a:srgbClr val="C700FF">
                    <a:alpha val="100000"/>
                  </a:srgbClr>
                </a:gs>
              </a:gsLst>
              <a:lin ang="2700000"/>
            </a:gradFill>
            <a:ln cap="sq">
              <a:noFill/>
              <a:prstDash val="solid"/>
              <a:miter/>
            </a:ln>
          </p:spPr>
        </p:sp>
        <p:sp>
          <p:nvSpPr>
            <p:cNvPr name="TextBox 15" id="15"/>
            <p:cNvSpPr txBox="true"/>
            <p:nvPr/>
          </p:nvSpPr>
          <p:spPr>
            <a:xfrm>
              <a:off x="0" y="-38100"/>
              <a:ext cx="579978" cy="14705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281501" y="2132615"/>
            <a:ext cx="3550778" cy="470853"/>
          </a:xfrm>
          <a:prstGeom prst="rect">
            <a:avLst/>
          </a:prstGeom>
        </p:spPr>
        <p:txBody>
          <a:bodyPr anchor="t" rtlCol="false" tIns="0" lIns="0" bIns="0" rIns="0">
            <a:spAutoFit/>
          </a:bodyPr>
          <a:lstStyle/>
          <a:p>
            <a:pPr algn="ctr">
              <a:lnSpc>
                <a:spcPts val="3972"/>
              </a:lnSpc>
              <a:spcBef>
                <a:spcPct val="0"/>
              </a:spcBef>
            </a:pPr>
            <a:r>
              <a:rPr lang="en-US" b="true" sz="2837">
                <a:solidFill>
                  <a:srgbClr val="FFFFFF"/>
                </a:solidFill>
                <a:latin typeface="Open Sans Bold"/>
                <a:ea typeface="Open Sans Bold"/>
                <a:cs typeface="Open Sans Bold"/>
                <a:sym typeface="Open Sans Bold"/>
              </a:rPr>
              <a:t>MODEL 2: RESNET18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DAGY-sfUPuE</dc:identifier>
  <dcterms:modified xsi:type="dcterms:W3CDTF">2011-08-01T06:04:30Z</dcterms:modified>
  <cp:revision>1</cp:revision>
  <dc:title>Purple Futuristic Technology Presentation</dc:title>
</cp:coreProperties>
</file>